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21" r:id="rId3"/>
    <p:sldId id="262" r:id="rId4"/>
    <p:sldId id="298" r:id="rId5"/>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5" r:id="rId22"/>
    <p:sldId id="316" r:id="rId23"/>
    <p:sldId id="319" r:id="rId24"/>
    <p:sldId id="317" r:id="rId25"/>
    <p:sldId id="320" r:id="rId2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A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6701246" cy="6858000"/>
          </a:xfrm>
          <a:prstGeom prst="rect">
            <a:avLst/>
          </a:prstGeom>
        </p:spPr>
      </p:pic>
      <p:sp>
        <p:nvSpPr>
          <p:cNvPr id="4" name="日期占位符 3"/>
          <p:cNvSpPr>
            <a:spLocks noGrp="1"/>
          </p:cNvSpPr>
          <p:nvPr>
            <p:ph type="dt" sz="half" idx="10"/>
          </p:nvPr>
        </p:nvSpPr>
        <p:spPr/>
        <p:txBody>
          <a:bodyPr/>
          <a:lstStyle>
            <a:lvl1pPr>
              <a:defRPr/>
            </a:lvl1pPr>
          </a:lstStyle>
          <a:p>
            <a:pPr>
              <a:defRPr/>
            </a:pPr>
            <a:fld id="{011C9D5D-19A4-4BB3-8C45-60B5CDA5CB3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731CA28-7529-431E-A159-546C6D48FA4D}" type="slidenum">
              <a:rPr lang="zh-CN" altLang="en-US"/>
            </a:fld>
            <a:endParaRPr lang="zh-CN" altLang="en-US"/>
          </a:p>
        </p:txBody>
      </p:sp>
      <p:sp>
        <p:nvSpPr>
          <p:cNvPr id="2" name="标题 1"/>
          <p:cNvSpPr>
            <a:spLocks noGrp="1"/>
          </p:cNvSpPr>
          <p:nvPr>
            <p:ph type="ctrTitle" hasCustomPrompt="1"/>
          </p:nvPr>
        </p:nvSpPr>
        <p:spPr>
          <a:xfrm>
            <a:off x="6014720" y="2702559"/>
            <a:ext cx="5542280" cy="1349137"/>
          </a:xfrm>
        </p:spPr>
        <p:txBody>
          <a:bodyPr anchor="b"/>
          <a:lstStyle>
            <a:lvl1pPr algn="l">
              <a:defRPr sz="4800">
                <a:solidFill>
                  <a:srgbClr val="D9A5B2"/>
                </a:solidFill>
              </a:defRPr>
            </a:lvl1pPr>
          </a:lstStyle>
          <a:p>
            <a:r>
              <a:rPr lang="zh-CN" altLang="en-US" dirty="0" smtClean="0"/>
              <a:t>编辑标题</a:t>
            </a:r>
            <a:endParaRPr lang="zh-CN" altLang="en-US" dirty="0"/>
          </a:p>
        </p:txBody>
      </p:sp>
      <p:sp>
        <p:nvSpPr>
          <p:cNvPr id="3" name="副标题 2"/>
          <p:cNvSpPr>
            <a:spLocks noGrp="1"/>
          </p:cNvSpPr>
          <p:nvPr>
            <p:ph type="subTitle" idx="1"/>
          </p:nvPr>
        </p:nvSpPr>
        <p:spPr>
          <a:xfrm>
            <a:off x="6014720" y="4082813"/>
            <a:ext cx="5542280" cy="753348"/>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 name="内容占位符 6"/>
          <p:cNvSpPr>
            <a:spLocks noGrp="1"/>
          </p:cNvSpPr>
          <p:nvPr>
            <p:ph sz="quarter" idx="13"/>
          </p:nvPr>
        </p:nvSpPr>
        <p:spPr>
          <a:xfrm>
            <a:off x="838200" y="529067"/>
            <a:ext cx="10515600" cy="5575095"/>
          </a:xfrm>
        </p:spPr>
        <p:txBody>
          <a:bodyPr anchor="ctr"/>
          <a:lstStyle>
            <a:lvl1pPr marL="0" indent="0">
              <a:lnSpc>
                <a:spcPct val="120000"/>
              </a:lnSpc>
              <a:buNone/>
              <a:defRPr sz="2000">
                <a:solidFill>
                  <a:srgbClr val="5F5560"/>
                </a:solidFill>
              </a:defRPr>
            </a:lvl1pPr>
          </a:lstStyle>
          <a:p>
            <a:pPr lvl="0"/>
            <a:r>
              <a:rPr lang="zh-CN" altLang="en-US" dirty="0" smtClean="0"/>
              <a:t>单击此处编辑母版文本样式</a:t>
            </a:r>
            <a:endParaRPr lang="zh-CN" alt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D9A5B2"/>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nchor="ctr"/>
          <a:lstStyle>
            <a:lvl1pPr marL="0" indent="0">
              <a:lnSpc>
                <a:spcPct val="120000"/>
              </a:lnSpc>
              <a:buNone/>
              <a:defRPr sz="2000">
                <a:solidFill>
                  <a:srgbClr val="5F5560"/>
                </a:solidFill>
              </a:defRPr>
            </a:lvl1pPr>
          </a:lstStyle>
          <a:p>
            <a:pPr lvl="0"/>
            <a:r>
              <a:rPr lang="zh-CN" altLang="en-US" dirty="0" smtClean="0"/>
              <a:t>单击此处编辑母版文本样式</a:t>
            </a:r>
            <a:endParaRPr lang="zh-CN" altLang="en-US" dirty="0" smtClean="0"/>
          </a:p>
        </p:txBody>
      </p:sp>
      <p:sp>
        <p:nvSpPr>
          <p:cNvPr id="5" name="日期占位符 3"/>
          <p:cNvSpPr>
            <a:spLocks noGrp="1"/>
          </p:cNvSpPr>
          <p:nvPr>
            <p:ph type="dt" sz="half" idx="10"/>
          </p:nvPr>
        </p:nvSpPr>
        <p:spPr/>
        <p:txBody>
          <a:bodyPr/>
          <a:lstStyle>
            <a:lvl1pPr>
              <a:defRPr/>
            </a:lvl1pPr>
          </a:lstStyle>
          <a:p>
            <a:pPr>
              <a:defRPr/>
            </a:pPr>
            <a:fld id="{FFC6D13A-4B58-43CD-979E-526DE549C9D1}"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0FFF22D-5A91-4041-8C29-B9CFF1D50D01}"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6701246" cy="6858000"/>
          </a:xfrm>
          <a:prstGeom prst="rect">
            <a:avLst/>
          </a:prstGeom>
        </p:spPr>
      </p:pic>
      <p:sp>
        <p:nvSpPr>
          <p:cNvPr id="2" name="标题 1"/>
          <p:cNvSpPr>
            <a:spLocks noGrp="1"/>
          </p:cNvSpPr>
          <p:nvPr>
            <p:ph type="title" hasCustomPrompt="1"/>
          </p:nvPr>
        </p:nvSpPr>
        <p:spPr>
          <a:xfrm>
            <a:off x="3459843" y="3169920"/>
            <a:ext cx="8392160" cy="1473835"/>
          </a:xfrm>
        </p:spPr>
        <p:txBody>
          <a:bodyPr anchor="b"/>
          <a:lstStyle>
            <a:lvl1pPr algn="ctr">
              <a:defRPr sz="4800">
                <a:solidFill>
                  <a:schemeClr val="tx1"/>
                </a:solidFill>
              </a:defRPr>
            </a:lvl1pPr>
          </a:lstStyle>
          <a:p>
            <a:r>
              <a:rPr lang="zh-CN" altLang="en-US" dirty="0" smtClean="0"/>
              <a:t>编辑标题</a:t>
            </a:r>
            <a:endParaRPr lang="zh-CN" altLang="en-US" dirty="0"/>
          </a:p>
        </p:txBody>
      </p:sp>
      <p:sp>
        <p:nvSpPr>
          <p:cNvPr id="3" name="文本占位符 2"/>
          <p:cNvSpPr>
            <a:spLocks noGrp="1"/>
          </p:cNvSpPr>
          <p:nvPr>
            <p:ph type="body" idx="1"/>
          </p:nvPr>
        </p:nvSpPr>
        <p:spPr>
          <a:xfrm>
            <a:off x="3459843" y="4670743"/>
            <a:ext cx="8392160" cy="85629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lstStyle>
            <a:lvl1pPr>
              <a:defRPr/>
            </a:lvl1pPr>
          </a:lstStyle>
          <a:p>
            <a:pPr>
              <a:defRPr/>
            </a:pPr>
            <a:fld id="{C8B103F1-5ADF-4724-9927-9B104AE5240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EC19421-FDA9-4B27-AF99-ED10F86755BB}"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D9A5B2"/>
                </a:solidFill>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nchor="ctr"/>
          <a:lstStyle>
            <a:lvl1pPr marL="0" indent="0">
              <a:lnSpc>
                <a:spcPct val="120000"/>
              </a:lnSpc>
              <a:buNone/>
              <a:defRPr sz="2000">
                <a:solidFill>
                  <a:srgbClr val="5F5560"/>
                </a:solidFill>
              </a:defRPr>
            </a:lvl1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6172200" y="1825625"/>
            <a:ext cx="5181600" cy="4351338"/>
          </a:xfrm>
        </p:spPr>
        <p:txBody>
          <a:bodyPr anchor="ctr"/>
          <a:lstStyle>
            <a:lvl1pPr marL="0" indent="0">
              <a:lnSpc>
                <a:spcPct val="120000"/>
              </a:lnSpc>
              <a:buNone/>
              <a:defRPr sz="2000">
                <a:solidFill>
                  <a:srgbClr val="5F5560"/>
                </a:solidFill>
              </a:defRPr>
            </a:lvl1pPr>
          </a:lstStyle>
          <a:p>
            <a:pPr lvl="0"/>
            <a:r>
              <a:rPr lang="zh-CN" altLang="en-US" dirty="0" smtClean="0"/>
              <a:t>单击此处编辑母版文本样式</a:t>
            </a:r>
            <a:endParaRPr lang="zh-CN" altLang="en-US" dirty="0" smtClean="0"/>
          </a:p>
        </p:txBody>
      </p:sp>
      <p:sp>
        <p:nvSpPr>
          <p:cNvPr id="5" name="日期占位符 3"/>
          <p:cNvSpPr>
            <a:spLocks noGrp="1"/>
          </p:cNvSpPr>
          <p:nvPr>
            <p:ph type="dt" sz="half" idx="10"/>
          </p:nvPr>
        </p:nvSpPr>
        <p:spPr/>
        <p:txBody>
          <a:bodyPr/>
          <a:lstStyle>
            <a:lvl1pPr>
              <a:defRPr/>
            </a:lvl1pPr>
          </a:lstStyle>
          <a:p>
            <a:pPr>
              <a:defRPr/>
            </a:pPr>
            <a:fld id="{2908E942-6B77-4F2B-9E0D-84973657B165}"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BEBE3FA-D172-4D00-8445-81793C1AF9B4}"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85737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822027"/>
            <a:ext cx="5157787" cy="336763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85737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822027"/>
            <a:ext cx="5183188" cy="336763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B81EC27C-D97D-45B2-B9DA-FEC234A6B996}"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C0E3D32-9290-496E-8F1B-4A8C65A73670}"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096000" y="2763520"/>
            <a:ext cx="5349240" cy="996792"/>
          </a:xfrm>
        </p:spPr>
        <p:txBody>
          <a:bodyPr anchor="b"/>
          <a:lstStyle>
            <a:lvl1pPr algn="l">
              <a:defRPr>
                <a:solidFill>
                  <a:srgbClr val="D9A5B2"/>
                </a:solidFill>
              </a:defRPr>
            </a:lvl1pPr>
          </a:lstStyle>
          <a:p>
            <a:r>
              <a:rPr lang="zh-CN" altLang="en-US" dirty="0" smtClean="0"/>
              <a:t>编辑标题</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77BE6424-79F5-4D94-80BA-F747E38DE368}"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0EE4D083-0C0E-4A43-B593-D3E5E1CD9339}" type="slidenum">
              <a:rPr lang="zh-CN" altLang="en-US"/>
            </a:fld>
            <a:endParaRPr lang="zh-CN" altLang="en-US"/>
          </a:p>
        </p:txBody>
      </p:sp>
      <p:sp>
        <p:nvSpPr>
          <p:cNvPr id="9" name="内容占位符 8"/>
          <p:cNvSpPr>
            <a:spLocks noGrp="1"/>
          </p:cNvSpPr>
          <p:nvPr>
            <p:ph sz="quarter" idx="13" hasCustomPrompt="1"/>
          </p:nvPr>
        </p:nvSpPr>
        <p:spPr>
          <a:xfrm>
            <a:off x="6096001" y="3810317"/>
            <a:ext cx="5349240" cy="822643"/>
          </a:xfrm>
        </p:spPr>
        <p:txBody>
          <a:bodyPr/>
          <a:lstStyle>
            <a:lvl1pPr marL="0" indent="0" algn="l">
              <a:buFontTx/>
              <a:buNone/>
              <a:defRPr sz="1800"/>
            </a:lvl1pPr>
          </a:lstStyle>
          <a:p>
            <a:pPr lvl="0"/>
            <a:r>
              <a:rPr lang="zh-CN" altLang="en-US" dirty="0" smtClean="0"/>
              <a:t>编辑文本</a:t>
            </a:r>
            <a:endParaRPr lang="zh-CN" alt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6701246" cy="6858000"/>
          </a:xfrm>
          <a:prstGeom prst="rect">
            <a:avLst/>
          </a:prstGeom>
        </p:spPr>
      </p:pic>
      <p:sp>
        <p:nvSpPr>
          <p:cNvPr id="2" name="日期占位符 3"/>
          <p:cNvSpPr>
            <a:spLocks noGrp="1"/>
          </p:cNvSpPr>
          <p:nvPr>
            <p:ph type="dt" sz="half" idx="10"/>
          </p:nvPr>
        </p:nvSpPr>
        <p:spPr/>
        <p:txBody>
          <a:bodyPr/>
          <a:lstStyle>
            <a:lvl1pPr>
              <a:defRPr/>
            </a:lvl1pPr>
          </a:lstStyle>
          <a:p>
            <a:pPr>
              <a:defRPr/>
            </a:pPr>
            <a:fld id="{AB05715D-5CA3-4742-85EE-FA0D6E41C471}"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607A27E-BA49-4311-BAED-872A9A00A8EA}"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lstStyle>
            <a:lvl1pPr>
              <a:defRPr sz="4000">
                <a:solidFill>
                  <a:srgbClr val="D9A5B2"/>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chor="ctr">
            <a:normAutofit/>
          </a:bodyPr>
          <a:lstStyle>
            <a:lvl1pPr marL="0" indent="0">
              <a:lnSpc>
                <a:spcPct val="120000"/>
              </a:lnSpc>
              <a:buNone/>
              <a:defRPr sz="2000">
                <a:solidFill>
                  <a:srgbClr val="5F556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029370" y="365125"/>
            <a:ext cx="1324429" cy="5811838"/>
          </a:xfrm>
        </p:spPr>
        <p:txBody>
          <a:bodyPr vert="eaVert">
            <a:normAutofit/>
          </a:bodyPr>
          <a:lstStyle>
            <a:lvl1pPr>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199" y="365125"/>
            <a:ext cx="8987971"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6701246" cy="6858000"/>
          </a:xfrm>
          <a:prstGeom prst="rect">
            <a:avLst/>
          </a:prstGeom>
        </p:spPr>
      </p:pic>
      <p:sp>
        <p:nvSpPr>
          <p:cNvPr id="1026" name="标题占位符 1"/>
          <p:cNvSpPr>
            <a:spLocks noGrp="1"/>
          </p:cNvSpPr>
          <p:nvPr>
            <p:ph type="title"/>
            <p:custDataLst>
              <p:tags r:id="rId12"/>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1027" name="文本占位符 2"/>
          <p:cNvSpPr>
            <a:spLocks noGrp="1"/>
          </p:cNvSpPr>
          <p:nvPr>
            <p:ph type="body" idx="1"/>
            <p:custDataLst>
              <p:tags r:id="rId13"/>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FF8B69B3-E199-4837-98C3-0260112B7175}"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50710A62-919F-457E-B9F7-5FD268D23A4E}" type="slidenum">
              <a:rPr lang="zh-CN" altLang="en-US"/>
            </a:fld>
            <a:endParaRPr lang="zh-CN" altLang="en-US"/>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039360" y="1498600"/>
            <a:ext cx="6624320" cy="1349375"/>
          </a:xfrm>
        </p:spPr>
        <p:txBody>
          <a:bodyPr/>
          <a:lstStyle/>
          <a:p>
            <a:r>
              <a:rPr lang="zh-CN" altLang="en-US" b="1" dirty="0">
                <a:solidFill>
                  <a:schemeClr val="tx1"/>
                </a:solidFill>
              </a:rPr>
              <a:t>火车轮对的检测装置</a:t>
            </a:r>
            <a:endParaRPr lang="zh-CN" altLang="en-US" b="1" dirty="0">
              <a:solidFill>
                <a:schemeClr val="tx1"/>
              </a:solidFill>
            </a:endParaRPr>
          </a:p>
        </p:txBody>
      </p:sp>
      <p:sp>
        <p:nvSpPr>
          <p:cNvPr id="5" name="副标题 4"/>
          <p:cNvSpPr>
            <a:spLocks noGrp="1"/>
          </p:cNvSpPr>
          <p:nvPr>
            <p:ph type="subTitle" idx="1"/>
          </p:nvPr>
        </p:nvSpPr>
        <p:spPr>
          <a:xfrm>
            <a:off x="8727440" y="3397250"/>
            <a:ext cx="3332480" cy="753110"/>
          </a:xfrm>
        </p:spPr>
        <p:txBody>
          <a:bodyPr/>
          <a:lstStyle/>
          <a:p>
            <a:r>
              <a:rPr lang="en-US" altLang="zh-CN" sz="4000" b="1">
                <a:solidFill>
                  <a:schemeClr val="tx1"/>
                </a:solidFill>
              </a:rPr>
              <a:t>----</a:t>
            </a:r>
            <a:r>
              <a:rPr lang="zh-CN" altLang="en-US" sz="4000" b="1">
                <a:solidFill>
                  <a:schemeClr val="tx1"/>
                </a:solidFill>
              </a:rPr>
              <a:t>三组</a:t>
            </a:r>
            <a:endParaRPr lang="zh-CN" altLang="en-US" sz="4000" b="1">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2085" y="182245"/>
            <a:ext cx="10515600" cy="1325563"/>
          </a:xfrm>
        </p:spPr>
        <p:txBody>
          <a:bodyPr/>
          <a:p>
            <a:r>
              <a:rPr lang="zh-CN" altLang="zh-CN">
                <a:solidFill>
                  <a:schemeClr val="tx1"/>
                </a:solidFill>
              </a:rPr>
              <a:t>专利申请时间趋势图分析</a:t>
            </a:r>
            <a:endParaRPr lang="zh-CN" altLang="zh-CN">
              <a:solidFill>
                <a:schemeClr val="tx1"/>
              </a:solidFill>
            </a:endParaRPr>
          </a:p>
        </p:txBody>
      </p:sp>
      <p:pic>
        <p:nvPicPr>
          <p:cNvPr id="6" name="图片 5" descr="专利申请数量变化趋势图"/>
          <p:cNvPicPr>
            <a:picLocks noChangeAspect="1"/>
          </p:cNvPicPr>
          <p:nvPr/>
        </p:nvPicPr>
        <p:blipFill>
          <a:blip r:embed="rId1"/>
          <a:stretch>
            <a:fillRect/>
          </a:stretch>
        </p:blipFill>
        <p:spPr>
          <a:xfrm>
            <a:off x="5772785" y="2232025"/>
            <a:ext cx="6369050" cy="3989070"/>
          </a:xfrm>
          <a:prstGeom prst="rect">
            <a:avLst/>
          </a:prstGeom>
        </p:spPr>
      </p:pic>
      <p:sp>
        <p:nvSpPr>
          <p:cNvPr id="7" name="文本框 6"/>
          <p:cNvSpPr txBox="1"/>
          <p:nvPr/>
        </p:nvSpPr>
        <p:spPr>
          <a:xfrm>
            <a:off x="172085" y="1918970"/>
            <a:ext cx="5600065" cy="4831080"/>
          </a:xfrm>
          <a:prstGeom prst="rect">
            <a:avLst/>
          </a:prstGeom>
          <a:noFill/>
        </p:spPr>
        <p:txBody>
          <a:bodyPr wrap="square" rtlCol="0">
            <a:spAutoFit/>
          </a:bodyPr>
          <a:p>
            <a:endParaRPr lang="zh-CN" altLang="en-US" sz="2000">
              <a:solidFill>
                <a:schemeClr val="tx1"/>
              </a:solidFill>
            </a:endParaRPr>
          </a:p>
          <a:p>
            <a:r>
              <a:rPr lang="zh-CN" altLang="en-US" sz="2400">
                <a:solidFill>
                  <a:schemeClr val="tx1"/>
                </a:solidFill>
              </a:rPr>
              <a:t>第一、国内高校、科研院所、技术企业技术水平有限，现阶段轮对检测对象主要为普通火车轮对，利用手工检测可以满足基本使用需求；</a:t>
            </a:r>
            <a:endParaRPr lang="zh-CN" altLang="en-US" sz="2400">
              <a:solidFill>
                <a:schemeClr val="tx1"/>
              </a:solidFill>
            </a:endParaRPr>
          </a:p>
          <a:p>
            <a:r>
              <a:rPr lang="zh-CN" altLang="en-US" sz="2400">
                <a:solidFill>
                  <a:schemeClr val="tx1"/>
                </a:solidFill>
              </a:rPr>
              <a:t>第二、此阶段动车组轮对完全依赖进口，由于中华之星动车组项目失败，刘志军叫停动车组国产化项目，不允许自行设计使用国产轮对，自然无单位设计轮对检测装置；</a:t>
            </a:r>
            <a:endParaRPr lang="zh-CN" altLang="en-US" sz="2400">
              <a:solidFill>
                <a:schemeClr val="tx1"/>
              </a:solidFill>
            </a:endParaRPr>
          </a:p>
          <a:p>
            <a:r>
              <a:rPr lang="zh-CN" altLang="en-US" sz="2400">
                <a:solidFill>
                  <a:schemeClr val="tx1"/>
                </a:solidFill>
              </a:rPr>
              <a:t>第三、此阶段动车组轮对没有相应的国家标准、自然无法设计与之配套的轮对检测装置；</a:t>
            </a:r>
            <a:endParaRPr lang="zh-CN" altLang="en-US" sz="2400">
              <a:solidFill>
                <a:schemeClr val="tx1"/>
              </a:solidFill>
            </a:endParaRPr>
          </a:p>
        </p:txBody>
      </p:sp>
      <p:sp>
        <p:nvSpPr>
          <p:cNvPr id="8" name="文本框 7"/>
          <p:cNvSpPr txBox="1"/>
          <p:nvPr/>
        </p:nvSpPr>
        <p:spPr>
          <a:xfrm>
            <a:off x="172085" y="1335405"/>
            <a:ext cx="10408920" cy="583565"/>
          </a:xfrm>
          <a:prstGeom prst="rect">
            <a:avLst/>
          </a:prstGeom>
          <a:noFill/>
        </p:spPr>
        <p:txBody>
          <a:bodyPr wrap="square" rtlCol="0">
            <a:spAutoFit/>
          </a:bodyPr>
          <a:p>
            <a:r>
              <a:rPr lang="zh-CN" altLang="en-US" sz="3200">
                <a:solidFill>
                  <a:schemeClr val="tx1"/>
                </a:solidFill>
                <a:sym typeface="+mn-ea"/>
              </a:rPr>
              <a:t>2009年之前火车轮对检测装置专利数量特别少原因：</a:t>
            </a:r>
            <a:endParaRPr lang="zh-CN" altLang="en-US" sz="3200">
              <a:solidFill>
                <a:schemeClr val="tx1"/>
              </a:solidFill>
              <a:sym typeface="+mn-ea"/>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2085" y="182245"/>
            <a:ext cx="10515600" cy="1325563"/>
          </a:xfrm>
        </p:spPr>
        <p:txBody>
          <a:bodyPr/>
          <a:p>
            <a:r>
              <a:rPr lang="zh-CN" altLang="zh-CN">
                <a:solidFill>
                  <a:schemeClr val="tx1"/>
                </a:solidFill>
              </a:rPr>
              <a:t>专利申请时间趋势图分析</a:t>
            </a:r>
            <a:endParaRPr lang="zh-CN" altLang="zh-CN">
              <a:solidFill>
                <a:schemeClr val="tx1"/>
              </a:solidFill>
            </a:endParaRPr>
          </a:p>
        </p:txBody>
      </p:sp>
      <p:pic>
        <p:nvPicPr>
          <p:cNvPr id="6" name="图片 5" descr="专利申请数量变化趋势图"/>
          <p:cNvPicPr>
            <a:picLocks noChangeAspect="1"/>
          </p:cNvPicPr>
          <p:nvPr/>
        </p:nvPicPr>
        <p:blipFill>
          <a:blip r:embed="rId1"/>
          <a:stretch>
            <a:fillRect/>
          </a:stretch>
        </p:blipFill>
        <p:spPr>
          <a:xfrm>
            <a:off x="5772785" y="2232025"/>
            <a:ext cx="6369050" cy="3989070"/>
          </a:xfrm>
          <a:prstGeom prst="rect">
            <a:avLst/>
          </a:prstGeom>
        </p:spPr>
      </p:pic>
      <p:sp>
        <p:nvSpPr>
          <p:cNvPr id="7" name="文本框 6"/>
          <p:cNvSpPr txBox="1"/>
          <p:nvPr/>
        </p:nvSpPr>
        <p:spPr>
          <a:xfrm>
            <a:off x="172085" y="1918970"/>
            <a:ext cx="5600065" cy="2245360"/>
          </a:xfrm>
          <a:prstGeom prst="rect">
            <a:avLst/>
          </a:prstGeom>
          <a:noFill/>
        </p:spPr>
        <p:txBody>
          <a:bodyPr wrap="square" rtlCol="0">
            <a:spAutoFit/>
          </a:bodyPr>
          <a:p>
            <a:endParaRPr lang="zh-CN" altLang="en-US" sz="2000">
              <a:solidFill>
                <a:schemeClr val="tx1"/>
              </a:solidFill>
            </a:endParaRPr>
          </a:p>
          <a:p>
            <a:r>
              <a:rPr lang="zh-CN" altLang="en-US" sz="2400">
                <a:solidFill>
                  <a:schemeClr val="tx1"/>
                </a:solidFill>
              </a:rPr>
              <a:t>第一、此阶段刘志军通过丁书苗掌控的智奇铁路设备有限公司成立，动车组轮对完全被志奇公司垄断，其他企业不允许设计生产动车组轮对，火车轮对检测装置专利主要由刘志军系单位控制；</a:t>
            </a:r>
            <a:endParaRPr lang="zh-CN" altLang="en-US" sz="2400">
              <a:solidFill>
                <a:schemeClr val="tx1"/>
              </a:solidFill>
            </a:endParaRPr>
          </a:p>
        </p:txBody>
      </p:sp>
      <p:sp>
        <p:nvSpPr>
          <p:cNvPr id="8" name="文本框 7"/>
          <p:cNvSpPr txBox="1"/>
          <p:nvPr/>
        </p:nvSpPr>
        <p:spPr>
          <a:xfrm>
            <a:off x="172085" y="1335405"/>
            <a:ext cx="10408920" cy="583565"/>
          </a:xfrm>
          <a:prstGeom prst="rect">
            <a:avLst/>
          </a:prstGeom>
          <a:noFill/>
        </p:spPr>
        <p:txBody>
          <a:bodyPr wrap="square" rtlCol="0">
            <a:spAutoFit/>
          </a:bodyPr>
          <a:p>
            <a:r>
              <a:rPr lang="zh-CN" altLang="en-US" sz="3200">
                <a:solidFill>
                  <a:schemeClr val="tx1"/>
                </a:solidFill>
                <a:sym typeface="+mn-ea"/>
              </a:rPr>
              <a:t>2009-2010年火车轮对检测装置专利数量有所突破原因：</a:t>
            </a:r>
            <a:endParaRPr lang="zh-CN" altLang="en-US" sz="3200">
              <a:solidFill>
                <a:schemeClr val="tx1"/>
              </a:solidFill>
              <a:sym typeface="+mn-ea"/>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2085" y="182245"/>
            <a:ext cx="10515600" cy="1325563"/>
          </a:xfrm>
        </p:spPr>
        <p:txBody>
          <a:bodyPr/>
          <a:p>
            <a:r>
              <a:rPr lang="zh-CN" altLang="zh-CN">
                <a:solidFill>
                  <a:schemeClr val="tx1"/>
                </a:solidFill>
              </a:rPr>
              <a:t>专利申请时间趋势图分析</a:t>
            </a:r>
            <a:endParaRPr lang="zh-CN" altLang="zh-CN">
              <a:solidFill>
                <a:schemeClr val="tx1"/>
              </a:solidFill>
            </a:endParaRPr>
          </a:p>
        </p:txBody>
      </p:sp>
      <p:pic>
        <p:nvPicPr>
          <p:cNvPr id="6" name="图片 5" descr="专利申请数量变化趋势图"/>
          <p:cNvPicPr>
            <a:picLocks noChangeAspect="1"/>
          </p:cNvPicPr>
          <p:nvPr/>
        </p:nvPicPr>
        <p:blipFill>
          <a:blip r:embed="rId1"/>
          <a:stretch>
            <a:fillRect/>
          </a:stretch>
        </p:blipFill>
        <p:spPr>
          <a:xfrm>
            <a:off x="5772785" y="2232025"/>
            <a:ext cx="6369050" cy="3989070"/>
          </a:xfrm>
          <a:prstGeom prst="rect">
            <a:avLst/>
          </a:prstGeom>
        </p:spPr>
      </p:pic>
      <p:sp>
        <p:nvSpPr>
          <p:cNvPr id="7" name="文本框 6"/>
          <p:cNvSpPr txBox="1"/>
          <p:nvPr/>
        </p:nvSpPr>
        <p:spPr>
          <a:xfrm>
            <a:off x="172085" y="1918970"/>
            <a:ext cx="5600065" cy="4092575"/>
          </a:xfrm>
          <a:prstGeom prst="rect">
            <a:avLst/>
          </a:prstGeom>
          <a:noFill/>
        </p:spPr>
        <p:txBody>
          <a:bodyPr wrap="square" rtlCol="0">
            <a:spAutoFit/>
          </a:bodyPr>
          <a:p>
            <a:endParaRPr lang="zh-CN" altLang="en-US" sz="2000">
              <a:solidFill>
                <a:schemeClr val="tx1"/>
              </a:solidFill>
            </a:endParaRPr>
          </a:p>
          <a:p>
            <a:r>
              <a:rPr lang="zh-CN" altLang="en-US" sz="2400">
                <a:solidFill>
                  <a:schemeClr val="tx1"/>
                </a:solidFill>
              </a:rPr>
              <a:t>第一、刘志军落马，公众企业逐步发现轮对检测领域的技术空白；</a:t>
            </a:r>
            <a:endParaRPr lang="zh-CN" altLang="en-US" sz="2400">
              <a:solidFill>
                <a:schemeClr val="tx1"/>
              </a:solidFill>
            </a:endParaRPr>
          </a:p>
          <a:p>
            <a:endParaRPr lang="zh-CN" altLang="en-US" sz="2400">
              <a:solidFill>
                <a:schemeClr val="tx1"/>
              </a:solidFill>
            </a:endParaRPr>
          </a:p>
          <a:p>
            <a:endParaRPr lang="zh-CN" altLang="en-US" sz="2400">
              <a:solidFill>
                <a:schemeClr val="tx1"/>
              </a:solidFill>
            </a:endParaRPr>
          </a:p>
          <a:p>
            <a:endParaRPr lang="zh-CN" altLang="en-US" sz="2400">
              <a:solidFill>
                <a:schemeClr val="tx1"/>
              </a:solidFill>
            </a:endParaRPr>
          </a:p>
          <a:p>
            <a:endParaRPr lang="zh-CN" altLang="en-US" sz="2400">
              <a:solidFill>
                <a:schemeClr val="tx1"/>
              </a:solidFill>
            </a:endParaRPr>
          </a:p>
          <a:p>
            <a:endParaRPr lang="zh-CN" altLang="en-US" sz="2400">
              <a:solidFill>
                <a:schemeClr val="tx1"/>
              </a:solidFill>
            </a:endParaRPr>
          </a:p>
          <a:p>
            <a:r>
              <a:rPr lang="zh-CN" altLang="en-US" sz="2400">
                <a:solidFill>
                  <a:schemeClr val="tx1"/>
                </a:solidFill>
              </a:rPr>
              <a:t>第二、铁路总公司重新开启动车组国产化项目、各高校科研院所、技术企业相继开始技术攻关；</a:t>
            </a:r>
            <a:endParaRPr lang="zh-CN" altLang="en-US" sz="2400">
              <a:solidFill>
                <a:schemeClr val="tx1"/>
              </a:solidFill>
            </a:endParaRPr>
          </a:p>
        </p:txBody>
      </p:sp>
      <p:sp>
        <p:nvSpPr>
          <p:cNvPr id="8" name="文本框 7"/>
          <p:cNvSpPr txBox="1"/>
          <p:nvPr/>
        </p:nvSpPr>
        <p:spPr>
          <a:xfrm>
            <a:off x="172085" y="1335405"/>
            <a:ext cx="10408920" cy="583565"/>
          </a:xfrm>
          <a:prstGeom prst="rect">
            <a:avLst/>
          </a:prstGeom>
          <a:noFill/>
        </p:spPr>
        <p:txBody>
          <a:bodyPr wrap="square" rtlCol="0">
            <a:spAutoFit/>
          </a:bodyPr>
          <a:p>
            <a:r>
              <a:rPr lang="zh-CN" altLang="en-US" sz="3200">
                <a:solidFill>
                  <a:schemeClr val="tx1"/>
                </a:solidFill>
                <a:sym typeface="+mn-ea"/>
              </a:rPr>
              <a:t>2011-2015 年火车轮对检测装置专利数量稳步增长原因：</a:t>
            </a:r>
            <a:endParaRPr lang="zh-CN" altLang="en-US" sz="3200">
              <a:solidFill>
                <a:schemeClr val="tx1"/>
              </a:solidFill>
              <a:sym typeface="+mn-ea"/>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2085" y="182245"/>
            <a:ext cx="10515600" cy="1325563"/>
          </a:xfrm>
        </p:spPr>
        <p:txBody>
          <a:bodyPr/>
          <a:p>
            <a:r>
              <a:rPr lang="zh-CN" altLang="zh-CN">
                <a:solidFill>
                  <a:schemeClr val="tx1"/>
                </a:solidFill>
              </a:rPr>
              <a:t>专利申请时间趋势图分析</a:t>
            </a:r>
            <a:endParaRPr lang="zh-CN" altLang="zh-CN">
              <a:solidFill>
                <a:schemeClr val="tx1"/>
              </a:solidFill>
            </a:endParaRPr>
          </a:p>
        </p:txBody>
      </p:sp>
      <p:pic>
        <p:nvPicPr>
          <p:cNvPr id="6" name="图片 5" descr="专利申请数量变化趋势图"/>
          <p:cNvPicPr>
            <a:picLocks noChangeAspect="1"/>
          </p:cNvPicPr>
          <p:nvPr/>
        </p:nvPicPr>
        <p:blipFill>
          <a:blip r:embed="rId1"/>
          <a:stretch>
            <a:fillRect/>
          </a:stretch>
        </p:blipFill>
        <p:spPr>
          <a:xfrm>
            <a:off x="5772785" y="2232025"/>
            <a:ext cx="6369050" cy="3989070"/>
          </a:xfrm>
          <a:prstGeom prst="rect">
            <a:avLst/>
          </a:prstGeom>
        </p:spPr>
      </p:pic>
      <p:sp>
        <p:nvSpPr>
          <p:cNvPr id="7" name="文本框 6"/>
          <p:cNvSpPr txBox="1"/>
          <p:nvPr/>
        </p:nvSpPr>
        <p:spPr>
          <a:xfrm>
            <a:off x="172085" y="1918970"/>
            <a:ext cx="5600065" cy="4092575"/>
          </a:xfrm>
          <a:prstGeom prst="rect">
            <a:avLst/>
          </a:prstGeom>
          <a:noFill/>
        </p:spPr>
        <p:txBody>
          <a:bodyPr wrap="square" rtlCol="0">
            <a:spAutoFit/>
          </a:bodyPr>
          <a:p>
            <a:endParaRPr lang="zh-CN" altLang="en-US" sz="2000">
              <a:solidFill>
                <a:schemeClr val="tx1"/>
              </a:solidFill>
            </a:endParaRPr>
          </a:p>
          <a:p>
            <a:r>
              <a:rPr lang="zh-CN" altLang="en-US" sz="2400">
                <a:solidFill>
                  <a:schemeClr val="tx1"/>
                </a:solidFill>
              </a:rPr>
              <a:t>第一：一带一路战略提出，中国高速铁路发展迅速，在国际上获得多个大订单，各单位卯足干劲，希望在高铁技术领域分一杯羹。</a:t>
            </a:r>
            <a:endParaRPr lang="zh-CN" altLang="en-US" sz="2400">
              <a:solidFill>
                <a:schemeClr val="tx1"/>
              </a:solidFill>
            </a:endParaRPr>
          </a:p>
          <a:p>
            <a:endParaRPr lang="zh-CN" altLang="en-US" sz="2400">
              <a:solidFill>
                <a:schemeClr val="tx1"/>
              </a:solidFill>
            </a:endParaRPr>
          </a:p>
          <a:p>
            <a:endParaRPr lang="zh-CN" altLang="en-US" sz="2400">
              <a:solidFill>
                <a:schemeClr val="tx1"/>
              </a:solidFill>
            </a:endParaRPr>
          </a:p>
          <a:p>
            <a:endParaRPr lang="zh-CN" altLang="en-US" sz="2400">
              <a:solidFill>
                <a:schemeClr val="tx1"/>
              </a:solidFill>
            </a:endParaRPr>
          </a:p>
          <a:p>
            <a:endParaRPr lang="zh-CN" altLang="en-US" sz="2400">
              <a:solidFill>
                <a:schemeClr val="tx1"/>
              </a:solidFill>
            </a:endParaRPr>
          </a:p>
          <a:p>
            <a:endParaRPr lang="zh-CN" altLang="en-US" sz="2400">
              <a:solidFill>
                <a:schemeClr val="tx1"/>
              </a:solidFill>
            </a:endParaRPr>
          </a:p>
          <a:p>
            <a:r>
              <a:rPr lang="zh-CN" altLang="en-US" sz="2400">
                <a:solidFill>
                  <a:schemeClr val="tx1"/>
                </a:solidFill>
              </a:rPr>
              <a:t>第二：中国高铁铁路技术已经达到前列。</a:t>
            </a:r>
            <a:endParaRPr lang="zh-CN" altLang="en-US" sz="2400">
              <a:solidFill>
                <a:schemeClr val="tx1"/>
              </a:solidFill>
            </a:endParaRPr>
          </a:p>
        </p:txBody>
      </p:sp>
      <p:sp>
        <p:nvSpPr>
          <p:cNvPr id="8" name="文本框 7"/>
          <p:cNvSpPr txBox="1"/>
          <p:nvPr/>
        </p:nvSpPr>
        <p:spPr>
          <a:xfrm>
            <a:off x="172085" y="1335405"/>
            <a:ext cx="10408920" cy="583565"/>
          </a:xfrm>
          <a:prstGeom prst="rect">
            <a:avLst/>
          </a:prstGeom>
          <a:noFill/>
        </p:spPr>
        <p:txBody>
          <a:bodyPr wrap="square" rtlCol="0">
            <a:spAutoFit/>
          </a:bodyPr>
          <a:p>
            <a:r>
              <a:rPr lang="zh-CN" altLang="en-US" sz="3200">
                <a:solidFill>
                  <a:schemeClr val="tx1"/>
                </a:solidFill>
                <a:sym typeface="+mn-ea"/>
              </a:rPr>
              <a:t>2016年火车轮对检测装置专利数量大幅度增长原因：</a:t>
            </a:r>
            <a:endParaRPr lang="zh-CN" altLang="en-US" sz="3200">
              <a:solidFill>
                <a:schemeClr val="tx1"/>
              </a:solidFill>
              <a:sym typeface="+mn-ea"/>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6701246" cy="6858000"/>
          </a:xfrm>
          <a:prstGeom prst="rect">
            <a:avLst/>
          </a:prstGeom>
        </p:spPr>
      </p:pic>
      <p:sp>
        <p:nvSpPr>
          <p:cNvPr id="6" name="椭圆 5"/>
          <p:cNvSpPr/>
          <p:nvPr/>
        </p:nvSpPr>
        <p:spPr>
          <a:xfrm>
            <a:off x="574358" y="2251075"/>
            <a:ext cx="3552825" cy="3552825"/>
          </a:xfrm>
          <a:prstGeom prst="ellipse">
            <a:avLst/>
          </a:prstGeom>
          <a:solidFill>
            <a:srgbClr val="D9A5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schemeClr val="tx1"/>
              </a:solidFill>
            </a:endParaRPr>
          </a:p>
        </p:txBody>
      </p:sp>
      <p:sp>
        <p:nvSpPr>
          <p:cNvPr id="7" name="任意多边形 102"/>
          <p:cNvSpPr>
            <a:spLocks noChangeArrowheads="1"/>
          </p:cNvSpPr>
          <p:nvPr/>
        </p:nvSpPr>
        <p:spPr bwMode="auto">
          <a:xfrm rot="5400000">
            <a:off x="1602581" y="3120232"/>
            <a:ext cx="5068887" cy="1981200"/>
          </a:xfrm>
          <a:custGeom>
            <a:avLst/>
            <a:gdLst>
              <a:gd name="T0" fmla="*/ 0 w 4787168"/>
              <a:gd name="T1" fmla="*/ 2037257 h 1871213"/>
              <a:gd name="T2" fmla="*/ 117588 w 4787168"/>
              <a:gd name="T3" fmla="*/ 2082554 h 1871213"/>
              <a:gd name="T4" fmla="*/ 134294 w 4787168"/>
              <a:gd name="T5" fmla="*/ 2035193 h 1871213"/>
              <a:gd name="T6" fmla="*/ 3140581 w 4787168"/>
              <a:gd name="T7" fmla="*/ 0 h 1871213"/>
              <a:gd name="T8" fmla="*/ 6146570 w 4787168"/>
              <a:gd name="T9" fmla="*/ 2035193 h 1871213"/>
              <a:gd name="T10" fmla="*/ 6168145 w 4787168"/>
              <a:gd name="T11" fmla="*/ 2096356 h 1871213"/>
              <a:gd name="T12" fmla="*/ 6174557 w 4787168"/>
              <a:gd name="T13" fmla="*/ 2095063 h 1871213"/>
              <a:gd name="T14" fmla="*/ 6372116 w 4787168"/>
              <a:gd name="T15" fmla="*/ 2292570 h 1871213"/>
              <a:gd name="T16" fmla="*/ 6174557 w 4787168"/>
              <a:gd name="T17" fmla="*/ 2490076 h 1871213"/>
              <a:gd name="T18" fmla="*/ 5976998 w 4787168"/>
              <a:gd name="T19" fmla="*/ 2292570 h 1871213"/>
              <a:gd name="T20" fmla="*/ 6034862 w 4787168"/>
              <a:gd name="T21" fmla="*/ 2152912 h 1871213"/>
              <a:gd name="T22" fmla="*/ 6037898 w 4787168"/>
              <a:gd name="T23" fmla="*/ 2150863 h 1871213"/>
              <a:gd name="T24" fmla="*/ 6015530 w 4787168"/>
              <a:gd name="T25" fmla="*/ 2087447 h 1871213"/>
              <a:gd name="T26" fmla="*/ 3140283 w 4787168"/>
              <a:gd name="T27" fmla="*/ 141145 h 1871213"/>
              <a:gd name="T28" fmla="*/ 265334 w 4787168"/>
              <a:gd name="T29" fmla="*/ 2087447 h 1871213"/>
              <a:gd name="T30" fmla="*/ 249180 w 4787168"/>
              <a:gd name="T31" fmla="*/ 2133245 h 1871213"/>
              <a:gd name="T32" fmla="*/ 368696 w 4787168"/>
              <a:gd name="T33" fmla="*/ 2179284 h 1871213"/>
              <a:gd name="T34" fmla="*/ 42286 w 4787168"/>
              <a:gd name="T35" fmla="*/ 2476868 h 18712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87168" h="1871213">
                <a:moveTo>
                  <a:pt x="0" y="1530934"/>
                </a:moveTo>
                <a:lnTo>
                  <a:pt x="88341" y="1564973"/>
                </a:lnTo>
                <a:lnTo>
                  <a:pt x="100891" y="1529383"/>
                </a:lnTo>
                <a:cubicBezTo>
                  <a:pt x="467046" y="611971"/>
                  <a:pt x="1358310" y="0"/>
                  <a:pt x="2359419" y="0"/>
                </a:cubicBezTo>
                <a:cubicBezTo>
                  <a:pt x="3360318" y="0"/>
                  <a:pt x="4251568" y="611971"/>
                  <a:pt x="4617722" y="1529383"/>
                </a:cubicBezTo>
                <a:lnTo>
                  <a:pt x="4633930" y="1575345"/>
                </a:lnTo>
                <a:lnTo>
                  <a:pt x="4638748" y="1574373"/>
                </a:lnTo>
                <a:cubicBezTo>
                  <a:pt x="4720718" y="1574373"/>
                  <a:pt x="4787168" y="1640823"/>
                  <a:pt x="4787168" y="1722793"/>
                </a:cubicBezTo>
                <a:cubicBezTo>
                  <a:pt x="4787168" y="1804763"/>
                  <a:pt x="4720718" y="1871213"/>
                  <a:pt x="4638748" y="1871213"/>
                </a:cubicBezTo>
                <a:cubicBezTo>
                  <a:pt x="4556778" y="1871213"/>
                  <a:pt x="4490328" y="1804763"/>
                  <a:pt x="4490328" y="1722793"/>
                </a:cubicBezTo>
                <a:cubicBezTo>
                  <a:pt x="4490328" y="1681808"/>
                  <a:pt x="4506940" y="1644703"/>
                  <a:pt x="4533799" y="1617844"/>
                </a:cubicBezTo>
                <a:lnTo>
                  <a:pt x="4536081" y="1616305"/>
                </a:lnTo>
                <a:lnTo>
                  <a:pt x="4519276" y="1568649"/>
                </a:lnTo>
                <a:cubicBezTo>
                  <a:pt x="4169113" y="691316"/>
                  <a:pt x="3316603" y="106065"/>
                  <a:pt x="2359194" y="106065"/>
                </a:cubicBezTo>
                <a:cubicBezTo>
                  <a:pt x="1401997" y="106065"/>
                  <a:pt x="549499" y="691316"/>
                  <a:pt x="199337" y="1568649"/>
                </a:cubicBezTo>
                <a:lnTo>
                  <a:pt x="187201" y="1603065"/>
                </a:lnTo>
                <a:lnTo>
                  <a:pt x="276990" y="1637662"/>
                </a:lnTo>
                <a:lnTo>
                  <a:pt x="31768" y="1861287"/>
                </a:lnTo>
                <a:lnTo>
                  <a:pt x="0" y="1530934"/>
                </a:lnTo>
                <a:close/>
              </a:path>
            </a:pathLst>
          </a:custGeom>
          <a:solidFill>
            <a:schemeClr val="bg1">
              <a:lumMod val="75000"/>
            </a:schemeClr>
          </a:solidFill>
          <a:ln>
            <a:noFill/>
          </a:ln>
        </p:spPr>
        <p:txBody>
          <a:bodyPr anchor="ctr"/>
          <a:lstStyle/>
          <a:p>
            <a:pPr eaLnBrk="1" fontAlgn="auto" hangingPunct="1">
              <a:spcBef>
                <a:spcPts val="0"/>
              </a:spcBef>
              <a:spcAft>
                <a:spcPts val="0"/>
              </a:spcAft>
              <a:defRPr/>
            </a:pPr>
            <a:endParaRPr lang="zh-CN" altLang="en-US" b="1">
              <a:solidFill>
                <a:schemeClr val="tx1"/>
              </a:solidFill>
              <a:latin typeface="+mn-lt"/>
              <a:ea typeface="+mn-ea"/>
            </a:endParaRPr>
          </a:p>
        </p:txBody>
      </p:sp>
      <p:sp>
        <p:nvSpPr>
          <p:cNvPr id="19461" name="椭圆 56"/>
          <p:cNvSpPr>
            <a:spLocks noChangeArrowheads="1"/>
          </p:cNvSpPr>
          <p:nvPr/>
        </p:nvSpPr>
        <p:spPr bwMode="auto">
          <a:xfrm>
            <a:off x="4741863" y="3675063"/>
            <a:ext cx="785812" cy="785812"/>
          </a:xfrm>
          <a:prstGeom prst="ellipse">
            <a:avLst/>
          </a:prstGeom>
          <a:solidFill>
            <a:srgbClr val="D9A5B2"/>
          </a:solidFill>
          <a:ln w="57150">
            <a:solidFill>
              <a:schemeClr val="bg1">
                <a:alpha val="34901"/>
              </a:schemeClr>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endParaRPr lang="zh-CN" altLang="zh-CN" sz="3200" b="1">
              <a:solidFill>
                <a:schemeClr val="tx1"/>
              </a:solidFill>
              <a:latin typeface="Open Sans Light"/>
              <a:ea typeface="微软雅黑" panose="020B0503020204020204" charset="-122"/>
              <a:cs typeface="Open Sans Light"/>
              <a:sym typeface="微软雅黑" panose="020B0503020204020204" charset="-122"/>
            </a:endParaRPr>
          </a:p>
        </p:txBody>
      </p:sp>
      <p:sp>
        <p:nvSpPr>
          <p:cNvPr id="19462" name="任意多边形 104"/>
          <p:cNvSpPr>
            <a:spLocks noChangeArrowheads="1"/>
          </p:cNvSpPr>
          <p:nvPr/>
        </p:nvSpPr>
        <p:spPr bwMode="auto">
          <a:xfrm>
            <a:off x="5484813" y="3670300"/>
            <a:ext cx="5545137" cy="787400"/>
          </a:xfrm>
          <a:custGeom>
            <a:avLst/>
            <a:gdLst>
              <a:gd name="T0" fmla="*/ 0 w 5236417"/>
              <a:gd name="T1" fmla="*/ 0 h 742326"/>
              <a:gd name="T2" fmla="*/ 1465600 w 5236417"/>
              <a:gd name="T3" fmla="*/ 0 h 742326"/>
              <a:gd name="T4" fmla="*/ 1937764 w 5236417"/>
              <a:gd name="T5" fmla="*/ 0 h 742326"/>
              <a:gd name="T6" fmla="*/ 10244988 w 5236417"/>
              <a:gd name="T7" fmla="*/ 0 h 742326"/>
              <a:gd name="T8" fmla="*/ 11026561 w 5236417"/>
              <a:gd name="T9" fmla="*/ 797338 h 742326"/>
              <a:gd name="T10" fmla="*/ 10244988 w 5236417"/>
              <a:gd name="T11" fmla="*/ 1594677 h 742326"/>
              <a:gd name="T12" fmla="*/ 1937764 w 5236417"/>
              <a:gd name="T13" fmla="*/ 1594677 h 742326"/>
              <a:gd name="T14" fmla="*/ 1465600 w 5236417"/>
              <a:gd name="T15" fmla="*/ 1594677 h 742326"/>
              <a:gd name="T16" fmla="*/ 0 w 5236417"/>
              <a:gd name="T17" fmla="*/ 1594677 h 742326"/>
              <a:gd name="T18" fmla="*/ 416192 w 5236417"/>
              <a:gd name="T19" fmla="*/ 797338 h 742326"/>
              <a:gd name="T20" fmla="*/ 0 w 5236417"/>
              <a:gd name="T21" fmla="*/ 0 h 742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5"/>
                  <a:pt x="119237" y="80288"/>
                  <a:pt x="0" y="0"/>
                </a:cubicBezTo>
                <a:close/>
              </a:path>
            </a:pathLst>
          </a:custGeom>
          <a:solidFill>
            <a:srgbClr val="D9A5B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b="1">
              <a:solidFill>
                <a:schemeClr val="tx1"/>
              </a:solidFill>
            </a:endParaRPr>
          </a:p>
        </p:txBody>
      </p:sp>
      <p:sp>
        <p:nvSpPr>
          <p:cNvPr id="13" name="TextBox 5"/>
          <p:cNvSpPr>
            <a:spLocks noChangeArrowheads="1"/>
          </p:cNvSpPr>
          <p:nvPr/>
        </p:nvSpPr>
        <p:spPr bwMode="auto">
          <a:xfrm>
            <a:off x="4868863" y="3727450"/>
            <a:ext cx="571500" cy="74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265"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charset="-122"/>
              </a:rPr>
              <a:t>2</a:t>
            </a:r>
            <a:endParaRPr lang="en-US" altLang="en-US" sz="4265"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charset="-122"/>
            </a:endParaRPr>
          </a:p>
        </p:txBody>
      </p:sp>
      <p:sp>
        <p:nvSpPr>
          <p:cNvPr id="19464" name="TextBox 55"/>
          <p:cNvSpPr>
            <a:spLocks noChangeArrowheads="1"/>
          </p:cNvSpPr>
          <p:nvPr/>
        </p:nvSpPr>
        <p:spPr bwMode="auto">
          <a:xfrm>
            <a:off x="5797550" y="3895725"/>
            <a:ext cx="4962525"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1800" b="1">
                <a:solidFill>
                  <a:schemeClr val="tx1"/>
                </a:solidFill>
                <a:latin typeface="微软雅黑" panose="020B0503020204020204" charset="-122"/>
                <a:ea typeface="微软雅黑" panose="020B0503020204020204" charset="-122"/>
              </a:rPr>
              <a:t>接触式自动测量</a:t>
            </a:r>
            <a:endParaRPr lang="zh-CN" altLang="en-US" sz="1800" b="1">
              <a:solidFill>
                <a:schemeClr val="tx1"/>
              </a:solidFill>
              <a:latin typeface="微软雅黑" panose="020B0503020204020204" charset="-122"/>
              <a:ea typeface="微软雅黑" panose="020B0503020204020204" charset="-122"/>
            </a:endParaRPr>
          </a:p>
        </p:txBody>
      </p:sp>
      <p:sp>
        <p:nvSpPr>
          <p:cNvPr id="19465" name="椭圆 63"/>
          <p:cNvSpPr>
            <a:spLocks noChangeArrowheads="1"/>
          </p:cNvSpPr>
          <p:nvPr/>
        </p:nvSpPr>
        <p:spPr bwMode="auto">
          <a:xfrm>
            <a:off x="4324350" y="2314575"/>
            <a:ext cx="785813" cy="785813"/>
          </a:xfrm>
          <a:prstGeom prst="ellipse">
            <a:avLst/>
          </a:prstGeom>
          <a:solidFill>
            <a:srgbClr val="D9A5B2"/>
          </a:solidFill>
          <a:ln w="57150">
            <a:solidFill>
              <a:schemeClr val="bg1">
                <a:alpha val="34901"/>
              </a:schemeClr>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endParaRPr lang="zh-CN" altLang="zh-CN" sz="3200" b="1">
              <a:solidFill>
                <a:schemeClr val="tx1"/>
              </a:solidFill>
              <a:latin typeface="Open Sans Light"/>
              <a:ea typeface="微软雅黑" panose="020B0503020204020204" charset="-122"/>
              <a:cs typeface="Open Sans Light"/>
              <a:sym typeface="微软雅黑" panose="020B0503020204020204" charset="-122"/>
            </a:endParaRPr>
          </a:p>
        </p:txBody>
      </p:sp>
      <p:sp>
        <p:nvSpPr>
          <p:cNvPr id="19466" name="任意多边形 108"/>
          <p:cNvSpPr>
            <a:spLocks noChangeArrowheads="1"/>
          </p:cNvSpPr>
          <p:nvPr/>
        </p:nvSpPr>
        <p:spPr bwMode="auto">
          <a:xfrm>
            <a:off x="5067300" y="2309813"/>
            <a:ext cx="5543550" cy="787400"/>
          </a:xfrm>
          <a:custGeom>
            <a:avLst/>
            <a:gdLst>
              <a:gd name="T0" fmla="*/ 0 w 5236417"/>
              <a:gd name="T1" fmla="*/ 0 h 742326"/>
              <a:gd name="T2" fmla="*/ 1460575 w 5236417"/>
              <a:gd name="T3" fmla="*/ 0 h 742326"/>
              <a:gd name="T4" fmla="*/ 1931118 w 5236417"/>
              <a:gd name="T5" fmla="*/ 0 h 742326"/>
              <a:gd name="T6" fmla="*/ 10209858 w 5236417"/>
              <a:gd name="T7" fmla="*/ 0 h 742326"/>
              <a:gd name="T8" fmla="*/ 10988754 w 5236417"/>
              <a:gd name="T9" fmla="*/ 797338 h 742326"/>
              <a:gd name="T10" fmla="*/ 10209858 w 5236417"/>
              <a:gd name="T11" fmla="*/ 1594677 h 742326"/>
              <a:gd name="T12" fmla="*/ 1931118 w 5236417"/>
              <a:gd name="T13" fmla="*/ 1594677 h 742326"/>
              <a:gd name="T14" fmla="*/ 1460575 w 5236417"/>
              <a:gd name="T15" fmla="*/ 1594677 h 742326"/>
              <a:gd name="T16" fmla="*/ 0 w 5236417"/>
              <a:gd name="T17" fmla="*/ 1594677 h 742326"/>
              <a:gd name="T18" fmla="*/ 414766 w 5236417"/>
              <a:gd name="T19" fmla="*/ 797338 h 742326"/>
              <a:gd name="T20" fmla="*/ 0 w 5236417"/>
              <a:gd name="T21" fmla="*/ 0 h 742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5"/>
                  <a:pt x="119237" y="80288"/>
                  <a:pt x="0" y="0"/>
                </a:cubicBezTo>
                <a:close/>
              </a:path>
            </a:pathLst>
          </a:custGeom>
          <a:solidFill>
            <a:srgbClr val="D9A5B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b="1">
              <a:solidFill>
                <a:schemeClr val="tx1"/>
              </a:solidFill>
            </a:endParaRPr>
          </a:p>
        </p:txBody>
      </p:sp>
      <p:sp>
        <p:nvSpPr>
          <p:cNvPr id="17" name="TextBox 68"/>
          <p:cNvSpPr>
            <a:spLocks noChangeArrowheads="1"/>
          </p:cNvSpPr>
          <p:nvPr/>
        </p:nvSpPr>
        <p:spPr bwMode="auto">
          <a:xfrm>
            <a:off x="4451350" y="2366963"/>
            <a:ext cx="571500" cy="74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altLang="zh-CN" sz="4265" b="1" dirty="0">
                <a:solidFill>
                  <a:schemeClr val="tx1"/>
                </a:solidFill>
                <a:latin typeface="Open Sans Light" panose="020B0306030504020204" pitchFamily="34" charset="0"/>
                <a:ea typeface="微软雅黑" panose="020B0503020204020204" charset="-122"/>
                <a:cs typeface="Open Sans Light" panose="020B0306030504020204" pitchFamily="34" charset="0"/>
                <a:sym typeface="微软雅黑" panose="020B0503020204020204" charset="-122"/>
              </a:rPr>
              <a:t>1</a:t>
            </a:r>
            <a:endParaRPr lang="en-US" altLang="zh-CN" sz="4265" b="1" dirty="0">
              <a:solidFill>
                <a:schemeClr val="tx1"/>
              </a:solidFill>
              <a:latin typeface="Open Sans Light" panose="020B0306030504020204" pitchFamily="34" charset="0"/>
              <a:ea typeface="微软雅黑" panose="020B0503020204020204" charset="-122"/>
              <a:cs typeface="Open Sans Light" panose="020B0306030504020204" pitchFamily="34" charset="0"/>
              <a:sym typeface="微软雅黑" panose="020B0503020204020204" charset="-122"/>
            </a:endParaRPr>
          </a:p>
        </p:txBody>
      </p:sp>
      <p:sp>
        <p:nvSpPr>
          <p:cNvPr id="19468" name="TextBox 69"/>
          <p:cNvSpPr>
            <a:spLocks noChangeArrowheads="1"/>
          </p:cNvSpPr>
          <p:nvPr/>
        </p:nvSpPr>
        <p:spPr bwMode="auto">
          <a:xfrm>
            <a:off x="5335588" y="2479675"/>
            <a:ext cx="4960937"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1800" b="1">
                <a:solidFill>
                  <a:schemeClr val="tx1"/>
                </a:solidFill>
                <a:latin typeface="微软雅黑" panose="020B0503020204020204" charset="-122"/>
                <a:ea typeface="微软雅黑" panose="020B0503020204020204" charset="-122"/>
              </a:rPr>
              <a:t>便携式测量</a:t>
            </a:r>
            <a:endParaRPr lang="zh-CN" altLang="en-US" sz="1800" b="1">
              <a:solidFill>
                <a:schemeClr val="tx1"/>
              </a:solidFill>
              <a:latin typeface="微软雅黑" panose="020B0503020204020204" charset="-122"/>
              <a:ea typeface="微软雅黑" panose="020B0503020204020204" charset="-122"/>
            </a:endParaRPr>
          </a:p>
        </p:txBody>
      </p:sp>
      <p:sp>
        <p:nvSpPr>
          <p:cNvPr id="19469" name="椭圆 70"/>
          <p:cNvSpPr>
            <a:spLocks noChangeArrowheads="1"/>
          </p:cNvSpPr>
          <p:nvPr/>
        </p:nvSpPr>
        <p:spPr bwMode="auto">
          <a:xfrm>
            <a:off x="4324350" y="5037138"/>
            <a:ext cx="785813" cy="785812"/>
          </a:xfrm>
          <a:prstGeom prst="ellipse">
            <a:avLst/>
          </a:prstGeom>
          <a:solidFill>
            <a:srgbClr val="D9A5B2"/>
          </a:solidFill>
          <a:ln w="57150">
            <a:solidFill>
              <a:schemeClr val="bg1">
                <a:alpha val="34901"/>
              </a:schemeClr>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endParaRPr lang="zh-CN" altLang="zh-CN" sz="3200" b="1">
              <a:solidFill>
                <a:schemeClr val="tx1"/>
              </a:solidFill>
              <a:latin typeface="Open Sans Light"/>
              <a:ea typeface="微软雅黑" panose="020B0503020204020204" charset="-122"/>
              <a:cs typeface="Open Sans Light"/>
              <a:sym typeface="微软雅黑" panose="020B0503020204020204" charset="-122"/>
            </a:endParaRPr>
          </a:p>
        </p:txBody>
      </p:sp>
      <p:sp>
        <p:nvSpPr>
          <p:cNvPr id="19470" name="任意多边形 112"/>
          <p:cNvSpPr>
            <a:spLocks noChangeArrowheads="1"/>
          </p:cNvSpPr>
          <p:nvPr/>
        </p:nvSpPr>
        <p:spPr bwMode="auto">
          <a:xfrm>
            <a:off x="5067300" y="5033963"/>
            <a:ext cx="5543550" cy="785812"/>
          </a:xfrm>
          <a:custGeom>
            <a:avLst/>
            <a:gdLst>
              <a:gd name="T0" fmla="*/ 0 w 5236417"/>
              <a:gd name="T1" fmla="*/ 0 h 742326"/>
              <a:gd name="T2" fmla="*/ 1460575 w 5236417"/>
              <a:gd name="T3" fmla="*/ 0 h 742326"/>
              <a:gd name="T4" fmla="*/ 1931118 w 5236417"/>
              <a:gd name="T5" fmla="*/ 0 h 742326"/>
              <a:gd name="T6" fmla="*/ 10209858 w 5236417"/>
              <a:gd name="T7" fmla="*/ 0 h 742326"/>
              <a:gd name="T8" fmla="*/ 10988754 w 5236417"/>
              <a:gd name="T9" fmla="*/ 778253 h 742326"/>
              <a:gd name="T10" fmla="*/ 10209858 w 5236417"/>
              <a:gd name="T11" fmla="*/ 1556509 h 742326"/>
              <a:gd name="T12" fmla="*/ 1931118 w 5236417"/>
              <a:gd name="T13" fmla="*/ 1556509 h 742326"/>
              <a:gd name="T14" fmla="*/ 1460575 w 5236417"/>
              <a:gd name="T15" fmla="*/ 1556509 h 742326"/>
              <a:gd name="T16" fmla="*/ 0 w 5236417"/>
              <a:gd name="T17" fmla="*/ 1556509 h 742326"/>
              <a:gd name="T18" fmla="*/ 414766 w 5236417"/>
              <a:gd name="T19" fmla="*/ 778253 h 742326"/>
              <a:gd name="T20" fmla="*/ 0 w 5236417"/>
              <a:gd name="T21" fmla="*/ 0 h 742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6"/>
                  <a:pt x="119237" y="80288"/>
                  <a:pt x="0" y="0"/>
                </a:cubicBezTo>
                <a:close/>
              </a:path>
            </a:pathLst>
          </a:custGeom>
          <a:solidFill>
            <a:srgbClr val="D9A5B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b="1">
              <a:solidFill>
                <a:schemeClr val="tx1"/>
              </a:solidFill>
            </a:endParaRPr>
          </a:p>
        </p:txBody>
      </p:sp>
      <p:sp>
        <p:nvSpPr>
          <p:cNvPr id="21" name="TextBox 75"/>
          <p:cNvSpPr>
            <a:spLocks noChangeArrowheads="1"/>
          </p:cNvSpPr>
          <p:nvPr/>
        </p:nvSpPr>
        <p:spPr bwMode="auto">
          <a:xfrm>
            <a:off x="4451350" y="5091113"/>
            <a:ext cx="571500" cy="74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altLang="zh-CN" sz="4265" b="1" dirty="0">
                <a:solidFill>
                  <a:schemeClr val="tx1"/>
                </a:solidFill>
                <a:latin typeface="Open Sans Light" panose="020B0306030504020204" pitchFamily="34" charset="0"/>
                <a:ea typeface="微软雅黑" panose="020B0503020204020204" charset="-122"/>
                <a:cs typeface="Open Sans Light" panose="020B0306030504020204" pitchFamily="34" charset="0"/>
                <a:sym typeface="微软雅黑" panose="020B0503020204020204" charset="-122"/>
              </a:rPr>
              <a:t>3</a:t>
            </a:r>
            <a:endParaRPr lang="en-US" altLang="zh-CN" sz="4265" b="1" dirty="0">
              <a:solidFill>
                <a:schemeClr val="tx1"/>
              </a:solidFill>
              <a:latin typeface="Open Sans Light" panose="020B0306030504020204" pitchFamily="34" charset="0"/>
              <a:ea typeface="微软雅黑" panose="020B0503020204020204" charset="-122"/>
              <a:cs typeface="Open Sans Light" panose="020B0306030504020204" pitchFamily="34" charset="0"/>
              <a:sym typeface="微软雅黑" panose="020B0503020204020204" charset="-122"/>
            </a:endParaRPr>
          </a:p>
        </p:txBody>
      </p:sp>
      <p:sp>
        <p:nvSpPr>
          <p:cNvPr id="19472" name="TextBox 76"/>
          <p:cNvSpPr>
            <a:spLocks noChangeArrowheads="1"/>
          </p:cNvSpPr>
          <p:nvPr/>
        </p:nvSpPr>
        <p:spPr bwMode="auto">
          <a:xfrm>
            <a:off x="5335588" y="5202238"/>
            <a:ext cx="4960937"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zh-CN" altLang="en-US" sz="1800" b="1">
                <a:solidFill>
                  <a:schemeClr val="tx1"/>
                </a:solidFill>
                <a:latin typeface="微软雅黑" panose="020B0503020204020204" charset="-122"/>
                <a:ea typeface="微软雅黑" panose="020B0503020204020204" charset="-122"/>
              </a:rPr>
              <a:t>非接触式自动测量</a:t>
            </a:r>
            <a:endParaRPr lang="zh-CN" altLang="en-US" sz="1800" b="1">
              <a:solidFill>
                <a:schemeClr val="tx1"/>
              </a:solidFill>
              <a:latin typeface="微软雅黑" panose="020B0503020204020204" charset="-122"/>
              <a:ea typeface="微软雅黑" panose="020B0503020204020204" charset="-122"/>
            </a:endParaRPr>
          </a:p>
        </p:txBody>
      </p:sp>
      <p:sp>
        <p:nvSpPr>
          <p:cNvPr id="23" name="TextBox 86"/>
          <p:cNvSpPr>
            <a:spLocks noChangeArrowheads="1"/>
          </p:cNvSpPr>
          <p:nvPr/>
        </p:nvSpPr>
        <p:spPr bwMode="auto">
          <a:xfrm>
            <a:off x="928688" y="3241675"/>
            <a:ext cx="2844800" cy="44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ts val="0"/>
              </a:spcBef>
              <a:spcAft>
                <a:spcPts val="0"/>
              </a:spcAft>
              <a:defRPr/>
            </a:pPr>
            <a:r>
              <a:rPr lang="zh-CN" altLang="en-US" sz="2135" b="1" dirty="0">
                <a:solidFill>
                  <a:schemeClr val="tx1"/>
                </a:solidFill>
                <a:latin typeface="微软雅黑" panose="020B0503020204020204" charset="-122"/>
                <a:ea typeface="微软雅黑" panose="020B0503020204020204" charset="-122"/>
                <a:cs typeface="Open Sans Light" panose="020B0306030504020204" pitchFamily="34" charset="0"/>
                <a:sym typeface="微软雅黑" panose="020B0503020204020204" charset="-122"/>
              </a:rPr>
              <a:t>技术手段</a:t>
            </a:r>
            <a:endParaRPr lang="zh-CN" altLang="en-US" sz="2135" b="1" dirty="0">
              <a:solidFill>
                <a:schemeClr val="tx1"/>
              </a:solidFill>
              <a:latin typeface="微软雅黑" panose="020B0503020204020204" charset="-122"/>
              <a:ea typeface="微软雅黑" panose="020B0503020204020204" charset="-122"/>
              <a:cs typeface="Open Sans Light" panose="020B0306030504020204" pitchFamily="34" charset="0"/>
              <a:sym typeface="微软雅黑" panose="020B0503020204020204" charset="-122"/>
            </a:endParaRPr>
          </a:p>
        </p:txBody>
      </p:sp>
      <p:sp>
        <p:nvSpPr>
          <p:cNvPr id="19474" name="TextBox 86"/>
          <p:cNvSpPr txBox="1">
            <a:spLocks noChangeArrowheads="1"/>
          </p:cNvSpPr>
          <p:nvPr/>
        </p:nvSpPr>
        <p:spPr bwMode="auto">
          <a:xfrm>
            <a:off x="1370330" y="4475480"/>
            <a:ext cx="2403475"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b="1">
                <a:solidFill>
                  <a:schemeClr val="tx1"/>
                </a:solidFill>
                <a:latin typeface="微软雅黑" panose="020B0503020204020204" charset="-122"/>
                <a:ea typeface="微软雅黑" panose="020B0503020204020204" charset="-122"/>
                <a:cs typeface="Open Sans Light"/>
              </a:rPr>
              <a:t>动态检测法</a:t>
            </a:r>
            <a:endParaRPr lang="zh-CN" altLang="en-US" sz="1800" b="1">
              <a:solidFill>
                <a:schemeClr val="tx1"/>
              </a:solidFill>
              <a:latin typeface="微软雅黑" panose="020B0503020204020204" charset="-122"/>
              <a:ea typeface="微软雅黑" panose="020B0503020204020204" charset="-122"/>
              <a:cs typeface="Open Sans Light"/>
            </a:endParaRPr>
          </a:p>
        </p:txBody>
      </p:sp>
      <p:sp>
        <p:nvSpPr>
          <p:cNvPr id="19475" name="文本框 54"/>
          <p:cNvSpPr txBox="1">
            <a:spLocks noChangeArrowheads="1"/>
          </p:cNvSpPr>
          <p:nvPr/>
        </p:nvSpPr>
        <p:spPr bwMode="auto">
          <a:xfrm>
            <a:off x="209550" y="361950"/>
            <a:ext cx="346392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Clr>
                <a:srgbClr val="D9A5B2"/>
              </a:buClr>
              <a:buFont typeface="Wingdings" panose="05000000000000000000" pitchFamily="2" charset="2"/>
              <a:buChar char="u"/>
            </a:pPr>
            <a:r>
              <a:rPr lang="zh-CN" altLang="en-US" sz="2400" b="1">
                <a:solidFill>
                  <a:schemeClr val="tx1"/>
                </a:solidFill>
                <a:latin typeface="微软雅黑" panose="020B0503020204020204" charset="-122"/>
                <a:ea typeface="微软雅黑" panose="020B0503020204020204" charset="-122"/>
              </a:rPr>
              <a:t>技术构成</a:t>
            </a:r>
            <a:endParaRPr lang="zh-CN" altLang="en-US" sz="2400" b="1">
              <a:solidFill>
                <a:schemeClr val="tx1"/>
              </a:solidFill>
              <a:latin typeface="微软雅黑" panose="020B0503020204020204" charset="-122"/>
              <a:ea typeface="微软雅黑" panose="020B0503020204020204" charset="-122"/>
            </a:endParaRPr>
          </a:p>
        </p:txBody>
      </p:sp>
      <p:grpSp>
        <p:nvGrpSpPr>
          <p:cNvPr id="15" name="组合 14"/>
          <p:cNvGrpSpPr/>
          <p:nvPr/>
        </p:nvGrpSpPr>
        <p:grpSpPr>
          <a:xfrm>
            <a:off x="1297940" y="3844925"/>
            <a:ext cx="346075" cy="419100"/>
            <a:chOff x="5041900" y="5697538"/>
            <a:chExt cx="346075" cy="419100"/>
          </a:xfrm>
          <a:noFill/>
        </p:grpSpPr>
        <p:sp>
          <p:nvSpPr>
            <p:cNvPr id="20" name="Freeform 243"/>
            <p:cNvSpPr/>
            <p:nvPr/>
          </p:nvSpPr>
          <p:spPr bwMode="auto">
            <a:xfrm>
              <a:off x="5114925" y="5697538"/>
              <a:ext cx="273050" cy="419100"/>
            </a:xfrm>
            <a:custGeom>
              <a:avLst/>
              <a:gdLst>
                <a:gd name="T0" fmla="*/ 120 w 120"/>
                <a:gd name="T1" fmla="*/ 60 h 184"/>
                <a:gd name="T2" fmla="*/ 60 w 120"/>
                <a:gd name="T3" fmla="*/ 0 h 184"/>
                <a:gd name="T4" fmla="*/ 0 w 120"/>
                <a:gd name="T5" fmla="*/ 60 h 184"/>
                <a:gd name="T6" fmla="*/ 0 w 120"/>
                <a:gd name="T7" fmla="*/ 124 h 184"/>
                <a:gd name="T8" fmla="*/ 60 w 120"/>
                <a:gd name="T9" fmla="*/ 184 h 184"/>
                <a:gd name="T10" fmla="*/ 120 w 120"/>
                <a:gd name="T11" fmla="*/ 124 h 184"/>
              </a:gdLst>
              <a:ahLst/>
              <a:cxnLst>
                <a:cxn ang="0">
                  <a:pos x="T0" y="T1"/>
                </a:cxn>
                <a:cxn ang="0">
                  <a:pos x="T2" y="T3"/>
                </a:cxn>
                <a:cxn ang="0">
                  <a:pos x="T4" y="T5"/>
                </a:cxn>
                <a:cxn ang="0">
                  <a:pos x="T6" y="T7"/>
                </a:cxn>
                <a:cxn ang="0">
                  <a:pos x="T8" y="T9"/>
                </a:cxn>
                <a:cxn ang="0">
                  <a:pos x="T10" y="T11"/>
                </a:cxn>
              </a:cxnLst>
              <a:rect l="0" t="0" r="r" b="b"/>
              <a:pathLst>
                <a:path w="120" h="184">
                  <a:moveTo>
                    <a:pt x="120" y="60"/>
                  </a:moveTo>
                  <a:cubicBezTo>
                    <a:pt x="120" y="27"/>
                    <a:pt x="93" y="0"/>
                    <a:pt x="60" y="0"/>
                  </a:cubicBezTo>
                  <a:cubicBezTo>
                    <a:pt x="27" y="0"/>
                    <a:pt x="0" y="27"/>
                    <a:pt x="0" y="60"/>
                  </a:cubicBezTo>
                  <a:cubicBezTo>
                    <a:pt x="0" y="124"/>
                    <a:pt x="0" y="124"/>
                    <a:pt x="0" y="124"/>
                  </a:cubicBezTo>
                  <a:cubicBezTo>
                    <a:pt x="0" y="157"/>
                    <a:pt x="27" y="184"/>
                    <a:pt x="60" y="184"/>
                  </a:cubicBezTo>
                  <a:cubicBezTo>
                    <a:pt x="93" y="184"/>
                    <a:pt x="120" y="157"/>
                    <a:pt x="120" y="124"/>
                  </a:cubicBezTo>
                </a:path>
              </a:pathLst>
            </a:custGeom>
            <a:grpFill/>
            <a:ln w="30163" cap="rnd">
              <a:solidFill>
                <a:schemeClr val="bg1"/>
              </a:solidFill>
              <a:prstDash val="solid"/>
              <a:round/>
            </a:ln>
          </p:spPr>
          <p:txBody>
            <a:bodyPr lIns="80296" tIns="40148" rIns="80296" bIns="40148"/>
            <a:p>
              <a:pPr eaLnBrk="1" fontAlgn="auto" hangingPunct="1">
                <a:spcBef>
                  <a:spcPts val="0"/>
                </a:spcBef>
                <a:spcAft>
                  <a:spcPts val="0"/>
                </a:spcAft>
                <a:defRPr/>
              </a:pPr>
              <a:endParaRPr lang="zh-CN" altLang="en-US" sz="1580" b="1">
                <a:solidFill>
                  <a:schemeClr val="tx1"/>
                </a:solidFill>
                <a:latin typeface="Calibri" panose="020F0502020204030204"/>
                <a:ea typeface="+mn-ea"/>
              </a:endParaRPr>
            </a:p>
          </p:txBody>
        </p:sp>
        <p:sp>
          <p:nvSpPr>
            <p:cNvPr id="2" name="Line 244"/>
            <p:cNvSpPr>
              <a:spLocks noChangeShapeType="1"/>
            </p:cNvSpPr>
            <p:nvPr/>
          </p:nvSpPr>
          <p:spPr bwMode="auto">
            <a:xfrm flipH="1">
              <a:off x="5041900" y="5880100"/>
              <a:ext cx="217488" cy="0"/>
            </a:xfrm>
            <a:prstGeom prst="line">
              <a:avLst/>
            </a:prstGeom>
            <a:grpFill/>
            <a:ln w="30163" cap="rnd">
              <a:solidFill>
                <a:schemeClr val="bg1"/>
              </a:solidFill>
              <a:prstDash val="solid"/>
              <a:round/>
            </a:ln>
          </p:spPr>
          <p:txBody>
            <a:bodyPr lIns="80296" tIns="40148" rIns="80296" bIns="40148"/>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22" name="Line 245"/>
            <p:cNvSpPr>
              <a:spLocks noChangeShapeType="1"/>
            </p:cNvSpPr>
            <p:nvPr/>
          </p:nvSpPr>
          <p:spPr bwMode="auto">
            <a:xfrm flipH="1">
              <a:off x="5041900" y="5934075"/>
              <a:ext cx="180975" cy="0"/>
            </a:xfrm>
            <a:prstGeom prst="line">
              <a:avLst/>
            </a:prstGeom>
            <a:grpFill/>
            <a:ln w="30163" cap="rnd">
              <a:solidFill>
                <a:schemeClr val="bg1"/>
              </a:solidFill>
              <a:prstDash val="solid"/>
              <a:round/>
            </a:ln>
          </p:spPr>
          <p:txBody>
            <a:bodyPr lIns="80296" tIns="40148" rIns="80296" bIns="40148"/>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grpSp>
      <p:sp>
        <p:nvSpPr>
          <p:cNvPr id="4" name="TextBox 86"/>
          <p:cNvSpPr txBox="1">
            <a:spLocks noChangeArrowheads="1"/>
          </p:cNvSpPr>
          <p:nvPr/>
        </p:nvSpPr>
        <p:spPr bwMode="auto">
          <a:xfrm>
            <a:off x="1790700" y="3870325"/>
            <a:ext cx="1562735"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800" b="1">
                <a:solidFill>
                  <a:schemeClr val="tx1"/>
                </a:solidFill>
                <a:latin typeface="微软雅黑" panose="020B0503020204020204" charset="-122"/>
                <a:ea typeface="微软雅黑" panose="020B0503020204020204" charset="-122"/>
                <a:cs typeface="Open Sans Light"/>
                <a:sym typeface="+mn-ea"/>
              </a:rPr>
              <a:t>静态检测法</a:t>
            </a:r>
            <a:endParaRPr lang="zh-CN" altLang="en-US" sz="1800" b="1">
              <a:solidFill>
                <a:schemeClr val="tx1"/>
              </a:solidFill>
              <a:latin typeface="微软雅黑" panose="020B0503020204020204" charset="-122"/>
              <a:ea typeface="微软雅黑" panose="020B0503020204020204" charset="-122"/>
              <a:cs typeface="Open Sans Light"/>
              <a:sym typeface="+mn-ea"/>
            </a:endParaRPr>
          </a:p>
        </p:txBody>
      </p:sp>
      <p:grpSp>
        <p:nvGrpSpPr>
          <p:cNvPr id="5" name="组合 4"/>
          <p:cNvGrpSpPr/>
          <p:nvPr/>
        </p:nvGrpSpPr>
        <p:grpSpPr>
          <a:xfrm>
            <a:off x="1297940" y="4424680"/>
            <a:ext cx="346075" cy="419100"/>
            <a:chOff x="5041900" y="5697538"/>
            <a:chExt cx="346075" cy="419100"/>
          </a:xfrm>
          <a:noFill/>
        </p:grpSpPr>
        <p:sp>
          <p:nvSpPr>
            <p:cNvPr id="8" name="Freeform 243"/>
            <p:cNvSpPr/>
            <p:nvPr/>
          </p:nvSpPr>
          <p:spPr bwMode="auto">
            <a:xfrm>
              <a:off x="5114925" y="5697538"/>
              <a:ext cx="273050" cy="419100"/>
            </a:xfrm>
            <a:custGeom>
              <a:avLst/>
              <a:gdLst>
                <a:gd name="T0" fmla="*/ 120 w 120"/>
                <a:gd name="T1" fmla="*/ 60 h 184"/>
                <a:gd name="T2" fmla="*/ 60 w 120"/>
                <a:gd name="T3" fmla="*/ 0 h 184"/>
                <a:gd name="T4" fmla="*/ 0 w 120"/>
                <a:gd name="T5" fmla="*/ 60 h 184"/>
                <a:gd name="T6" fmla="*/ 0 w 120"/>
                <a:gd name="T7" fmla="*/ 124 h 184"/>
                <a:gd name="T8" fmla="*/ 60 w 120"/>
                <a:gd name="T9" fmla="*/ 184 h 184"/>
                <a:gd name="T10" fmla="*/ 120 w 120"/>
                <a:gd name="T11" fmla="*/ 124 h 184"/>
              </a:gdLst>
              <a:ahLst/>
              <a:cxnLst>
                <a:cxn ang="0">
                  <a:pos x="T0" y="T1"/>
                </a:cxn>
                <a:cxn ang="0">
                  <a:pos x="T2" y="T3"/>
                </a:cxn>
                <a:cxn ang="0">
                  <a:pos x="T4" y="T5"/>
                </a:cxn>
                <a:cxn ang="0">
                  <a:pos x="T6" y="T7"/>
                </a:cxn>
                <a:cxn ang="0">
                  <a:pos x="T8" y="T9"/>
                </a:cxn>
                <a:cxn ang="0">
                  <a:pos x="T10" y="T11"/>
                </a:cxn>
              </a:cxnLst>
              <a:rect l="0" t="0" r="r" b="b"/>
              <a:pathLst>
                <a:path w="120" h="184">
                  <a:moveTo>
                    <a:pt x="120" y="60"/>
                  </a:moveTo>
                  <a:cubicBezTo>
                    <a:pt x="120" y="27"/>
                    <a:pt x="93" y="0"/>
                    <a:pt x="60" y="0"/>
                  </a:cubicBezTo>
                  <a:cubicBezTo>
                    <a:pt x="27" y="0"/>
                    <a:pt x="0" y="27"/>
                    <a:pt x="0" y="60"/>
                  </a:cubicBezTo>
                  <a:cubicBezTo>
                    <a:pt x="0" y="124"/>
                    <a:pt x="0" y="124"/>
                    <a:pt x="0" y="124"/>
                  </a:cubicBezTo>
                  <a:cubicBezTo>
                    <a:pt x="0" y="157"/>
                    <a:pt x="27" y="184"/>
                    <a:pt x="60" y="184"/>
                  </a:cubicBezTo>
                  <a:cubicBezTo>
                    <a:pt x="93" y="184"/>
                    <a:pt x="120" y="157"/>
                    <a:pt x="120" y="124"/>
                  </a:cubicBezTo>
                </a:path>
              </a:pathLst>
            </a:custGeom>
            <a:grpFill/>
            <a:ln w="30163" cap="rnd">
              <a:solidFill>
                <a:schemeClr val="bg1"/>
              </a:solidFill>
              <a:prstDash val="solid"/>
              <a:round/>
            </a:ln>
          </p:spPr>
          <p:txBody>
            <a:bodyPr lIns="80296" tIns="40148" rIns="80296" bIns="40148"/>
            <a:p>
              <a:pPr eaLnBrk="1" fontAlgn="auto" hangingPunct="1">
                <a:spcBef>
                  <a:spcPts val="0"/>
                </a:spcBef>
                <a:spcAft>
                  <a:spcPts val="0"/>
                </a:spcAft>
                <a:defRPr/>
              </a:pPr>
              <a:endParaRPr lang="zh-CN" altLang="en-US" sz="1580" b="1">
                <a:solidFill>
                  <a:schemeClr val="tx1"/>
                </a:solidFill>
                <a:latin typeface="Calibri" panose="020F0502020204030204"/>
                <a:ea typeface="+mn-ea"/>
              </a:endParaRPr>
            </a:p>
          </p:txBody>
        </p:sp>
        <p:sp>
          <p:nvSpPr>
            <p:cNvPr id="9" name="Line 244"/>
            <p:cNvSpPr>
              <a:spLocks noChangeShapeType="1"/>
            </p:cNvSpPr>
            <p:nvPr/>
          </p:nvSpPr>
          <p:spPr bwMode="auto">
            <a:xfrm flipH="1">
              <a:off x="5041900" y="5880100"/>
              <a:ext cx="217488" cy="0"/>
            </a:xfrm>
            <a:prstGeom prst="line">
              <a:avLst/>
            </a:prstGeom>
            <a:grpFill/>
            <a:ln w="30163" cap="rnd">
              <a:solidFill>
                <a:schemeClr val="bg1"/>
              </a:solidFill>
              <a:prstDash val="solid"/>
              <a:round/>
            </a:ln>
          </p:spPr>
          <p:txBody>
            <a:bodyPr lIns="80296" tIns="40148" rIns="80296" bIns="40148"/>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10" name="Line 245"/>
            <p:cNvSpPr>
              <a:spLocks noChangeShapeType="1"/>
            </p:cNvSpPr>
            <p:nvPr/>
          </p:nvSpPr>
          <p:spPr bwMode="auto">
            <a:xfrm flipH="1">
              <a:off x="5041900" y="5934075"/>
              <a:ext cx="180975" cy="0"/>
            </a:xfrm>
            <a:prstGeom prst="line">
              <a:avLst/>
            </a:prstGeom>
            <a:grpFill/>
            <a:ln w="30163" cap="rnd">
              <a:solidFill>
                <a:schemeClr val="bg1"/>
              </a:solidFill>
              <a:prstDash val="solid"/>
              <a:round/>
            </a:ln>
          </p:spPr>
          <p:txBody>
            <a:bodyPr lIns="80296" tIns="40148" rIns="80296" bIns="40148"/>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gr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6701246" cy="6858000"/>
          </a:xfrm>
          <a:prstGeom prst="rect">
            <a:avLst/>
          </a:prstGeom>
        </p:spPr>
      </p:pic>
      <p:sp>
        <p:nvSpPr>
          <p:cNvPr id="6" name="矩形 5"/>
          <p:cNvSpPr/>
          <p:nvPr/>
        </p:nvSpPr>
        <p:spPr>
          <a:xfrm>
            <a:off x="517525" y="2108200"/>
            <a:ext cx="71438" cy="252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b="1">
              <a:solidFill>
                <a:schemeClr val="tx1"/>
              </a:solidFill>
              <a:latin typeface="微软雅黑" panose="020B0503020204020204" charset="-122"/>
              <a:ea typeface="微软雅黑" panose="020B0503020204020204" charset="-122"/>
            </a:endParaRPr>
          </a:p>
        </p:txBody>
      </p:sp>
      <p:sp>
        <p:nvSpPr>
          <p:cNvPr id="13" name="矩形 12"/>
          <p:cNvSpPr/>
          <p:nvPr/>
        </p:nvSpPr>
        <p:spPr>
          <a:xfrm>
            <a:off x="2068195" y="3075305"/>
            <a:ext cx="2366963" cy="542925"/>
          </a:xfrm>
          <a:prstGeom prst="rect">
            <a:avLst/>
          </a:prstGeom>
          <a:solidFill>
            <a:srgbClr val="D9A5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tx1"/>
                </a:solidFill>
                <a:latin typeface="微软雅黑" panose="020B0503020204020204" charset="-122"/>
                <a:ea typeface="微软雅黑" panose="020B0503020204020204" charset="-122"/>
              </a:rPr>
              <a:t>便携式测量</a:t>
            </a:r>
            <a:endParaRPr lang="zh-CN" altLang="en-US" b="1" dirty="0">
              <a:solidFill>
                <a:schemeClr val="tx1"/>
              </a:solidFill>
              <a:latin typeface="微软雅黑" panose="020B0503020204020204" charset="-122"/>
              <a:ea typeface="微软雅黑" panose="020B0503020204020204" charset="-122"/>
            </a:endParaRPr>
          </a:p>
        </p:txBody>
      </p:sp>
      <p:cxnSp>
        <p:nvCxnSpPr>
          <p:cNvPr id="14" name="直接连接符 13"/>
          <p:cNvCxnSpPr/>
          <p:nvPr/>
        </p:nvCxnSpPr>
        <p:spPr>
          <a:xfrm>
            <a:off x="2082483" y="3689668"/>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321" name="文本框 12"/>
          <p:cNvSpPr txBox="1">
            <a:spLocks noChangeArrowheads="1"/>
          </p:cNvSpPr>
          <p:nvPr/>
        </p:nvSpPr>
        <p:spPr bwMode="auto">
          <a:xfrm>
            <a:off x="2131695" y="3919855"/>
            <a:ext cx="23034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Font typeface="Wingdings" panose="05000000000000000000" pitchFamily="2" charset="2"/>
              <a:buChar char="n"/>
            </a:pPr>
            <a:r>
              <a:rPr lang="zh-CN" altLang="en-US" sz="1600" b="1">
                <a:solidFill>
                  <a:schemeClr val="tx1"/>
                </a:solidFill>
                <a:latin typeface="微软雅黑" panose="020B0503020204020204" charset="-122"/>
                <a:ea typeface="微软雅黑" panose="020B0503020204020204" charset="-122"/>
              </a:rPr>
              <a:t>该测量方式主要对轮对的几个或者单一的几何尺寸展开测量工作，主要工具为各种传感器</a:t>
            </a:r>
            <a:endParaRPr lang="zh-CN" altLang="en-US" sz="1600" b="1">
              <a:solidFill>
                <a:schemeClr val="tx1"/>
              </a:solidFill>
              <a:latin typeface="微软雅黑" panose="020B0503020204020204" charset="-122"/>
              <a:ea typeface="微软雅黑" panose="020B0503020204020204" charset="-122"/>
            </a:endParaRPr>
          </a:p>
          <a:p>
            <a:pPr eaLnBrk="1" hangingPunct="1">
              <a:lnSpc>
                <a:spcPct val="150000"/>
              </a:lnSpc>
              <a:spcBef>
                <a:spcPct val="0"/>
              </a:spcBef>
              <a:buFont typeface="Wingdings" panose="05000000000000000000" pitchFamily="2" charset="2"/>
              <a:buChar char="n"/>
            </a:pPr>
            <a:endParaRPr lang="zh-CN" altLang="en-US" sz="1600" b="1">
              <a:solidFill>
                <a:schemeClr val="tx1"/>
              </a:solidFill>
              <a:latin typeface="微软雅黑" panose="020B0503020204020204" charset="-122"/>
              <a:ea typeface="微软雅黑" panose="020B0503020204020204" charset="-122"/>
            </a:endParaRPr>
          </a:p>
        </p:txBody>
      </p:sp>
      <p:sp>
        <p:nvSpPr>
          <p:cNvPr id="16" name="矩形 15"/>
          <p:cNvSpPr/>
          <p:nvPr/>
        </p:nvSpPr>
        <p:spPr>
          <a:xfrm>
            <a:off x="4998720" y="3075305"/>
            <a:ext cx="2365375" cy="542925"/>
          </a:xfrm>
          <a:prstGeom prst="rect">
            <a:avLst/>
          </a:prstGeom>
          <a:solidFill>
            <a:srgbClr val="D9A5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tx1"/>
                </a:solidFill>
                <a:latin typeface="微软雅黑" panose="020B0503020204020204" charset="-122"/>
                <a:ea typeface="微软雅黑" panose="020B0503020204020204" charset="-122"/>
              </a:rPr>
              <a:t>接触式自动测量</a:t>
            </a:r>
            <a:endParaRPr lang="zh-CN" altLang="en-US" b="1" dirty="0">
              <a:solidFill>
                <a:schemeClr val="tx1"/>
              </a:solidFill>
              <a:latin typeface="微软雅黑" panose="020B0503020204020204" charset="-122"/>
              <a:ea typeface="微软雅黑" panose="020B0503020204020204" charset="-122"/>
            </a:endParaRPr>
          </a:p>
        </p:txBody>
      </p:sp>
      <p:cxnSp>
        <p:nvCxnSpPr>
          <p:cNvPr id="17" name="直接连接符 16"/>
          <p:cNvCxnSpPr/>
          <p:nvPr/>
        </p:nvCxnSpPr>
        <p:spPr>
          <a:xfrm>
            <a:off x="5013008" y="3689668"/>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324" name="文本框 15"/>
          <p:cNvSpPr txBox="1">
            <a:spLocks noChangeArrowheads="1"/>
          </p:cNvSpPr>
          <p:nvPr/>
        </p:nvSpPr>
        <p:spPr bwMode="auto">
          <a:xfrm>
            <a:off x="5062220" y="3919855"/>
            <a:ext cx="2301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Font typeface="Wingdings" panose="05000000000000000000" pitchFamily="2" charset="2"/>
              <a:buChar char="n"/>
            </a:pPr>
            <a:r>
              <a:rPr lang="zh-CN" altLang="en-US" sz="1600" b="1">
                <a:solidFill>
                  <a:schemeClr val="tx1"/>
                </a:solidFill>
                <a:latin typeface="微软雅黑" panose="020B0503020204020204" charset="-122"/>
                <a:ea typeface="微软雅黑" panose="020B0503020204020204" charset="-122"/>
              </a:rPr>
              <a:t>该测量方式能够支起轮对并且推动其旋转，对几何尺寸的测量工作主要可以采用多种接触式传感器。</a:t>
            </a:r>
            <a:endParaRPr lang="zh-CN" altLang="en-US" sz="1600" b="1">
              <a:solidFill>
                <a:schemeClr val="tx1"/>
              </a:solidFill>
              <a:latin typeface="微软雅黑" panose="020B0503020204020204" charset="-122"/>
              <a:ea typeface="微软雅黑" panose="020B0503020204020204" charset="-122"/>
            </a:endParaRPr>
          </a:p>
          <a:p>
            <a:pPr eaLnBrk="1" hangingPunct="1">
              <a:lnSpc>
                <a:spcPct val="150000"/>
              </a:lnSpc>
              <a:spcBef>
                <a:spcPct val="0"/>
              </a:spcBef>
              <a:buFont typeface="Wingdings" panose="05000000000000000000" pitchFamily="2" charset="2"/>
              <a:buChar char="n"/>
            </a:pPr>
            <a:endParaRPr lang="zh-CN" altLang="en-US" sz="1600" b="1">
              <a:solidFill>
                <a:schemeClr val="tx1"/>
              </a:solidFill>
              <a:latin typeface="微软雅黑" panose="020B0503020204020204" charset="-122"/>
              <a:ea typeface="微软雅黑" panose="020B0503020204020204" charset="-122"/>
            </a:endParaRPr>
          </a:p>
        </p:txBody>
      </p:sp>
      <p:sp>
        <p:nvSpPr>
          <p:cNvPr id="19" name="矩形 18"/>
          <p:cNvSpPr/>
          <p:nvPr/>
        </p:nvSpPr>
        <p:spPr>
          <a:xfrm>
            <a:off x="7914958" y="3075305"/>
            <a:ext cx="2365375" cy="542925"/>
          </a:xfrm>
          <a:prstGeom prst="rect">
            <a:avLst/>
          </a:prstGeom>
          <a:solidFill>
            <a:srgbClr val="D9A5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tx1"/>
                </a:solidFill>
                <a:latin typeface="微软雅黑" panose="020B0503020204020204" charset="-122"/>
                <a:ea typeface="微软雅黑" panose="020B0503020204020204" charset="-122"/>
              </a:rPr>
              <a:t>非接触式自动测量</a:t>
            </a:r>
            <a:endParaRPr lang="zh-CN" altLang="en-US" b="1" dirty="0">
              <a:solidFill>
                <a:schemeClr val="tx1"/>
              </a:solidFill>
              <a:latin typeface="微软雅黑" panose="020B0503020204020204" charset="-122"/>
              <a:ea typeface="微软雅黑" panose="020B0503020204020204" charset="-122"/>
            </a:endParaRPr>
          </a:p>
        </p:txBody>
      </p:sp>
      <p:cxnSp>
        <p:nvCxnSpPr>
          <p:cNvPr id="20" name="直接连接符 19"/>
          <p:cNvCxnSpPr/>
          <p:nvPr/>
        </p:nvCxnSpPr>
        <p:spPr>
          <a:xfrm>
            <a:off x="7929245" y="3689668"/>
            <a:ext cx="0" cy="221456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327" name="文本框 18"/>
          <p:cNvSpPr txBox="1">
            <a:spLocks noChangeArrowheads="1"/>
          </p:cNvSpPr>
          <p:nvPr/>
        </p:nvSpPr>
        <p:spPr bwMode="auto">
          <a:xfrm>
            <a:off x="7978458" y="3919855"/>
            <a:ext cx="2301875"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Font typeface="Wingdings" panose="05000000000000000000" pitchFamily="2" charset="2"/>
              <a:buChar char="n"/>
            </a:pPr>
            <a:r>
              <a:rPr lang="zh-CN" altLang="en-US" sz="1600" b="1">
                <a:solidFill>
                  <a:schemeClr val="tx1"/>
                </a:solidFill>
                <a:latin typeface="微软雅黑" panose="020B0503020204020204" charset="-122"/>
                <a:ea typeface="微软雅黑" panose="020B0503020204020204" charset="-122"/>
              </a:rPr>
              <a:t>主要采用CCD技术和激光传感技术，不但能够实现车辆轮对的在线检测工作，同时还具备非接触和检测速度快的优点</a:t>
            </a:r>
            <a:endParaRPr lang="zh-CN" altLang="en-US" sz="1600" b="1">
              <a:solidFill>
                <a:schemeClr val="tx1"/>
              </a:solidFill>
              <a:latin typeface="微软雅黑" panose="020B0503020204020204" charset="-122"/>
              <a:ea typeface="微软雅黑" panose="020B0503020204020204" charset="-122"/>
            </a:endParaRPr>
          </a:p>
          <a:p>
            <a:pPr eaLnBrk="1" hangingPunct="1">
              <a:lnSpc>
                <a:spcPct val="150000"/>
              </a:lnSpc>
              <a:spcBef>
                <a:spcPct val="0"/>
              </a:spcBef>
              <a:buFont typeface="Wingdings" panose="05000000000000000000" pitchFamily="2" charset="2"/>
              <a:buChar char="n"/>
            </a:pPr>
            <a:endParaRPr lang="zh-CN" altLang="en-US" sz="1600" b="1">
              <a:solidFill>
                <a:schemeClr val="tx1"/>
              </a:solidFill>
              <a:latin typeface="微软雅黑" panose="020B0503020204020204" charset="-122"/>
              <a:ea typeface="微软雅黑" panose="020B0503020204020204" charset="-122"/>
            </a:endParaRPr>
          </a:p>
        </p:txBody>
      </p:sp>
      <p:sp>
        <p:nvSpPr>
          <p:cNvPr id="13328" name="矩形 1"/>
          <p:cNvSpPr>
            <a:spLocks noChangeArrowheads="1"/>
          </p:cNvSpPr>
          <p:nvPr/>
        </p:nvSpPr>
        <p:spPr bwMode="auto">
          <a:xfrm>
            <a:off x="2068195" y="1186180"/>
            <a:ext cx="8212455"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FontTx/>
              <a:buNone/>
            </a:pPr>
            <a:r>
              <a:rPr lang="en-US" altLang="zh-CN" sz="1800" b="1">
                <a:solidFill>
                  <a:schemeClr val="tx1"/>
                </a:solidFill>
                <a:latin typeface="微软雅黑" panose="020B0503020204020204" charset="-122"/>
                <a:ea typeface="微软雅黑" panose="020B0503020204020204" charset="-122"/>
              </a:rPr>
              <a:t>       </a:t>
            </a:r>
            <a:r>
              <a:rPr lang="zh-CN" altLang="en-US" sz="1800" b="1">
                <a:solidFill>
                  <a:schemeClr val="tx1"/>
                </a:solidFill>
                <a:latin typeface="微软雅黑" panose="020B0503020204020204" charset="-122"/>
                <a:ea typeface="微软雅黑" panose="020B0503020204020204" charset="-122"/>
              </a:rPr>
              <a:t>静态检测法主要是针对车辆在检修过程中对轮对参数进行全面的检测和测量工作。而动态检测法主要针对车辆在运行过程中对轮对状态进行实时监测和故障诊断，通常也称为车辆轮对的在线测量工作。</a:t>
            </a:r>
            <a:endParaRPr lang="zh-CN" altLang="en-US" sz="1800" b="1">
              <a:solidFill>
                <a:schemeClr val="tx1"/>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POWEPOINT TEMPLATE </a:t>
            </a:r>
            <a:endParaRPr lang="en-US" altLang="zh-CN" dirty="0"/>
          </a:p>
        </p:txBody>
      </p:sp>
      <p:sp>
        <p:nvSpPr>
          <p:cNvPr id="5" name="副标题 4"/>
          <p:cNvSpPr>
            <a:spLocks noGrp="1"/>
          </p:cNvSpPr>
          <p:nvPr>
            <p:ph type="subTitle" idx="1"/>
          </p:nvPr>
        </p:nvSpPr>
        <p:spPr/>
        <p:txBody>
          <a:bodyPr/>
          <a:lstStyle/>
          <a:p>
            <a:r>
              <a:rPr lang="en-US" altLang="zh-CN"/>
              <a:t>Company or person name </a:t>
            </a:r>
            <a:endParaRPr lang="en-US" altLang="zh-CN"/>
          </a:p>
        </p:txBody>
      </p:sp>
      <p:pic>
        <p:nvPicPr>
          <p:cNvPr id="3" name="图片 2" descr="QQ图片20170817145612"/>
          <p:cNvPicPr>
            <a:picLocks noChangeAspect="1"/>
          </p:cNvPicPr>
          <p:nvPr/>
        </p:nvPicPr>
        <p:blipFill>
          <a:blip r:embed="rId1"/>
          <a:stretch>
            <a:fillRect/>
          </a:stretch>
        </p:blipFill>
        <p:spPr>
          <a:xfrm>
            <a:off x="2237105" y="441325"/>
            <a:ext cx="8703945" cy="6034405"/>
          </a:xfrm>
          <a:prstGeom prst="rect">
            <a:avLst/>
          </a:prstGeom>
        </p:spPr>
      </p:pic>
      <p:sp>
        <p:nvSpPr>
          <p:cNvPr id="7" name="文本框 6"/>
          <p:cNvSpPr txBox="1"/>
          <p:nvPr/>
        </p:nvSpPr>
        <p:spPr>
          <a:xfrm>
            <a:off x="213995" y="441960"/>
            <a:ext cx="2087245" cy="37750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rPr>
              <a:t>北京、四川、江苏、山东、广东、吉林等对火车轮对检测装置比较多，同时也说明该地区对火车轮对检测装置的研究技术和重视。</a:t>
            </a:r>
            <a:endParaRPr lang="zh-CN" altLang="en-US" sz="2400">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446905" y="2141220"/>
            <a:ext cx="7433945" cy="4566920"/>
          </a:xfrm>
        </p:spPr>
        <p:txBody>
          <a:bodyPr anchor="t" anchorCtr="0"/>
          <a:lstStyle/>
          <a:p>
            <a:pPr algn="l"/>
            <a:r>
              <a:rPr lang="en-US" altLang="zh-CN" sz="2800" dirty="0">
                <a:latin typeface="微软雅黑" panose="020B0503020204020204" charset="-122"/>
                <a:ea typeface="微软雅黑" panose="020B0503020204020204" charset="-122"/>
              </a:rPr>
              <a:t>1.</a:t>
            </a:r>
            <a:r>
              <a:rPr lang="zh-CN" altLang="en-US" sz="2800" dirty="0">
                <a:latin typeface="微软雅黑" panose="020B0503020204020204" charset="-122"/>
                <a:ea typeface="微软雅黑" panose="020B0503020204020204" charset="-122"/>
              </a:rPr>
              <a:t>检测轮对应力应变</a:t>
            </a:r>
            <a:endParaRPr lang="zh-CN" altLang="en-US" sz="2800" dirty="0">
              <a:latin typeface="微软雅黑" panose="020B0503020204020204" charset="-122"/>
              <a:ea typeface="微软雅黑" panose="020B0503020204020204" charset="-122"/>
            </a:endParaRPr>
          </a:p>
          <a:p>
            <a:pPr algn="l"/>
            <a:r>
              <a:rPr lang="en-US" altLang="zh-CN" sz="2800" dirty="0">
                <a:latin typeface="微软雅黑" panose="020B0503020204020204" charset="-122"/>
                <a:ea typeface="微软雅黑" panose="020B0503020204020204" charset="-122"/>
              </a:rPr>
              <a:t>2.</a:t>
            </a:r>
            <a:r>
              <a:rPr lang="zh-CN" altLang="en-US" sz="2800" dirty="0">
                <a:latin typeface="微软雅黑" panose="020B0503020204020204" charset="-122"/>
                <a:ea typeface="微软雅黑" panose="020B0503020204020204" charset="-122"/>
              </a:rPr>
              <a:t>检测轮对运行情况</a:t>
            </a:r>
            <a:endParaRPr lang="en-US" altLang="zh-CN" sz="2800" dirty="0">
              <a:latin typeface="微软雅黑" panose="020B0503020204020204" charset="-122"/>
              <a:ea typeface="微软雅黑" panose="020B0503020204020204" charset="-122"/>
            </a:endParaRPr>
          </a:p>
          <a:p>
            <a:pPr algn="l"/>
            <a:r>
              <a:rPr lang="en-US" altLang="zh-CN" sz="2800" dirty="0">
                <a:latin typeface="微软雅黑" panose="020B0503020204020204" charset="-122"/>
                <a:ea typeface="微软雅黑" panose="020B0503020204020204" charset="-122"/>
              </a:rPr>
              <a:t>3.</a:t>
            </a:r>
            <a:r>
              <a:rPr lang="zh-CN" altLang="en-US" sz="2800" dirty="0">
                <a:latin typeface="微软雅黑" panose="020B0503020204020204" charset="-122"/>
                <a:ea typeface="微软雅黑" panose="020B0503020204020204" charset="-122"/>
              </a:rPr>
              <a:t>其他检测三种情况</a:t>
            </a:r>
            <a:endParaRPr lang="zh-CN" altLang="en-US" sz="2800" dirty="0">
              <a:latin typeface="微软雅黑" panose="020B0503020204020204" charset="-122"/>
              <a:ea typeface="微软雅黑" panose="020B0503020204020204" charset="-122"/>
            </a:endParaRPr>
          </a:p>
          <a:p>
            <a:pPr algn="l"/>
            <a:r>
              <a:rPr lang="zh-CN" altLang="en-US" sz="2400" dirty="0">
                <a:latin typeface="微软雅黑" panose="020B0503020204020204" charset="-122"/>
                <a:ea typeface="微软雅黑" panose="020B0503020204020204" charset="-122"/>
              </a:rPr>
              <a:t>    以上几种自动检测轮对几何尺寸及磨耗测量装置</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人机界面友好</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操作简单，并自动纪录、打印、存档、 报警的检测装置，实行自动化管理。</a:t>
            </a:r>
            <a:endParaRPr lang="zh-CN" altLang="en-US" sz="2400" dirty="0">
              <a:latin typeface="微软雅黑" panose="020B0503020204020204" charset="-122"/>
              <a:ea typeface="微软雅黑" panose="020B0503020204020204" charset="-122"/>
            </a:endParaRPr>
          </a:p>
        </p:txBody>
      </p:sp>
      <p:sp>
        <p:nvSpPr>
          <p:cNvPr id="2" name="标题 1"/>
          <p:cNvSpPr>
            <a:spLocks noGrp="1"/>
          </p:cNvSpPr>
          <p:nvPr>
            <p:ph type="title"/>
          </p:nvPr>
        </p:nvSpPr>
        <p:spPr>
          <a:xfrm>
            <a:off x="4706620" y="767080"/>
            <a:ext cx="6479540" cy="1091565"/>
          </a:xfrm>
        </p:spPr>
        <p:txBody>
          <a:bodyPr/>
          <a:p>
            <a:pPr algn="ctr"/>
            <a:r>
              <a:rPr lang="zh-CN" altLang="en-US" sz="3600" dirty="0">
                <a:solidFill>
                  <a:schemeClr val="tx1"/>
                </a:solidFill>
                <a:latin typeface="微软雅黑" panose="020B0503020204020204" charset="-122"/>
                <a:ea typeface="微软雅黑" panose="020B0503020204020204" charset="-122"/>
                <a:cs typeface="+mn-cs"/>
              </a:rPr>
              <a:t>技术效果</a:t>
            </a:r>
            <a:endParaRPr lang="zh-CN" altLang="en-US" sz="3600" dirty="0">
              <a:solidFill>
                <a:schemeClr val="tx1"/>
              </a:solidFill>
              <a:latin typeface="微软雅黑" panose="020B0503020204020204" charset="-122"/>
              <a:ea typeface="微软雅黑" panose="020B0503020204020204" charset="-122"/>
              <a:cs typeface="+mn-cs"/>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
          <p:cNvPicPr>
            <a:picLocks noChangeAspect="1"/>
          </p:cNvPicPr>
          <p:nvPr/>
        </p:nvPicPr>
        <p:blipFill>
          <a:blip r:embed="rId1"/>
          <a:stretch>
            <a:fillRect/>
          </a:stretch>
        </p:blipFill>
        <p:spPr>
          <a:xfrm>
            <a:off x="4088765" y="1224280"/>
            <a:ext cx="7218045" cy="4748530"/>
          </a:xfrm>
          <a:prstGeom prst="rect">
            <a:avLst/>
          </a:prstGeom>
        </p:spPr>
      </p:pic>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sz="4400" b="1" dirty="0" smtClean="0">
                <a:solidFill>
                  <a:schemeClr val="tx1"/>
                </a:solidFill>
              </a:rPr>
              <a:t>五、结论和建议</a:t>
            </a:r>
            <a:endParaRPr lang="zh-CN" altLang="en-US" sz="4400" b="1" dirty="0" smtClean="0">
              <a:solidFill>
                <a:schemeClr val="tx1"/>
              </a:solidFill>
            </a:endParaRPr>
          </a:p>
          <a:p>
            <a:r>
              <a:rPr lang="zh-CN" altLang="en-US" b="1" dirty="0" smtClean="0">
                <a:solidFill>
                  <a:schemeClr val="tx1"/>
                </a:solidFill>
              </a:rPr>
              <a:t>（</a:t>
            </a:r>
            <a:r>
              <a:rPr lang="en-US" b="1" dirty="0" smtClean="0">
                <a:solidFill>
                  <a:schemeClr val="tx1"/>
                </a:solidFill>
              </a:rPr>
              <a:t>1</a:t>
            </a:r>
            <a:r>
              <a:rPr lang="zh-CN" altLang="en-US" b="1" dirty="0" smtClean="0">
                <a:solidFill>
                  <a:schemeClr val="tx1"/>
                </a:solidFill>
              </a:rPr>
              <a:t>）</a:t>
            </a:r>
            <a:r>
              <a:rPr lang="en-US" b="1" dirty="0" smtClean="0">
                <a:solidFill>
                  <a:schemeClr val="tx1"/>
                </a:solidFill>
              </a:rPr>
              <a:t> 2005</a:t>
            </a:r>
            <a:r>
              <a:rPr lang="zh-CN" altLang="en-US" b="1" dirty="0" smtClean="0">
                <a:solidFill>
                  <a:schemeClr val="tx1"/>
                </a:solidFill>
              </a:rPr>
              <a:t>年之后，相关专利的申请专利数量呈明显增加趋势；</a:t>
            </a:r>
            <a:endParaRPr lang="zh-CN" altLang="en-US" b="1" dirty="0" smtClean="0">
              <a:solidFill>
                <a:schemeClr val="tx1"/>
              </a:solidFill>
            </a:endParaRPr>
          </a:p>
          <a:p>
            <a:r>
              <a:rPr lang="zh-CN" altLang="en-US" b="1" dirty="0" smtClean="0">
                <a:solidFill>
                  <a:schemeClr val="tx1"/>
                </a:solidFill>
              </a:rPr>
              <a:t>（</a:t>
            </a:r>
            <a:r>
              <a:rPr lang="en-US" b="1" dirty="0" smtClean="0">
                <a:solidFill>
                  <a:schemeClr val="tx1"/>
                </a:solidFill>
              </a:rPr>
              <a:t>2</a:t>
            </a:r>
            <a:r>
              <a:rPr lang="zh-CN" altLang="en-US" b="1" dirty="0" smtClean="0">
                <a:solidFill>
                  <a:schemeClr val="tx1"/>
                </a:solidFill>
              </a:rPr>
              <a:t>） 专利申请集中分布在北京、四川、江苏三省，发明专利居多；</a:t>
            </a:r>
            <a:endParaRPr lang="zh-CN" altLang="en-US" b="1" dirty="0" smtClean="0">
              <a:solidFill>
                <a:schemeClr val="tx1"/>
              </a:solidFill>
            </a:endParaRPr>
          </a:p>
          <a:p>
            <a:r>
              <a:rPr lang="zh-CN" altLang="en-US" b="1" dirty="0" smtClean="0">
                <a:solidFill>
                  <a:schemeClr val="tx1"/>
                </a:solidFill>
              </a:rPr>
              <a:t>（</a:t>
            </a:r>
            <a:r>
              <a:rPr lang="en-US" b="1" dirty="0" smtClean="0">
                <a:solidFill>
                  <a:schemeClr val="tx1"/>
                </a:solidFill>
              </a:rPr>
              <a:t>3</a:t>
            </a:r>
            <a:r>
              <a:rPr lang="zh-CN" altLang="en-US" b="1" dirty="0" smtClean="0">
                <a:solidFill>
                  <a:schemeClr val="tx1"/>
                </a:solidFill>
              </a:rPr>
              <a:t>） 技术手段主要采用</a:t>
            </a:r>
            <a:r>
              <a:rPr lang="en-US" b="1" dirty="0" smtClean="0">
                <a:solidFill>
                  <a:schemeClr val="tx1"/>
                </a:solidFill>
              </a:rPr>
              <a:t>CCD</a:t>
            </a:r>
            <a:r>
              <a:rPr lang="zh-CN" altLang="en-US" b="1" dirty="0" smtClean="0">
                <a:solidFill>
                  <a:schemeClr val="tx1"/>
                </a:solidFill>
              </a:rPr>
              <a:t>技术和激光传感技术；</a:t>
            </a:r>
            <a:endParaRPr lang="zh-CN" altLang="en-US" b="1" dirty="0" smtClean="0">
              <a:solidFill>
                <a:schemeClr val="tx1"/>
              </a:solidFill>
            </a:endParaRPr>
          </a:p>
          <a:p>
            <a:r>
              <a:rPr lang="zh-CN" altLang="en-US" b="1" dirty="0" smtClean="0">
                <a:solidFill>
                  <a:schemeClr val="tx1"/>
                </a:solidFill>
              </a:rPr>
              <a:t>（</a:t>
            </a:r>
            <a:r>
              <a:rPr lang="en-US" b="1" dirty="0" smtClean="0">
                <a:solidFill>
                  <a:schemeClr val="tx1"/>
                </a:solidFill>
              </a:rPr>
              <a:t>4</a:t>
            </a:r>
            <a:r>
              <a:rPr lang="zh-CN" altLang="en-US" b="1" dirty="0" smtClean="0">
                <a:solidFill>
                  <a:schemeClr val="tx1"/>
                </a:solidFill>
              </a:rPr>
              <a:t>） 国内轮对检测装置行业专利申请来看起步较晚，检测手段还不够完善，多以静态模拟检测为主。</a:t>
            </a:r>
            <a:endParaRPr lang="zh-CN" altLang="en-US" b="1" dirty="0" smtClean="0">
              <a:solidFill>
                <a:schemeClr val="tx1"/>
              </a:solidFill>
            </a:endParaRPr>
          </a:p>
          <a:p>
            <a:r>
              <a:rPr lang="zh-CN" altLang="en-US" b="1" dirty="0" smtClean="0">
                <a:solidFill>
                  <a:schemeClr val="tx1"/>
                </a:solidFill>
              </a:rPr>
              <a:t>未来的研发方向</a:t>
            </a:r>
            <a:endParaRPr lang="zh-CN" altLang="en-US" b="1" dirty="0" smtClean="0">
              <a:solidFill>
                <a:schemeClr val="tx1"/>
              </a:solidFill>
            </a:endParaRPr>
          </a:p>
          <a:p>
            <a:pPr lvl="0"/>
            <a:r>
              <a:rPr lang="zh-CN" altLang="en-US" b="1" dirty="0" smtClean="0">
                <a:solidFill>
                  <a:schemeClr val="tx1"/>
                </a:solidFill>
              </a:rPr>
              <a:t>设计中应采用计算辅助检测及研发期过程的模拟检测；</a:t>
            </a:r>
            <a:endParaRPr lang="zh-CN" altLang="en-US" b="1" dirty="0" smtClean="0">
              <a:solidFill>
                <a:schemeClr val="tx1"/>
              </a:solidFill>
            </a:endParaRPr>
          </a:p>
          <a:p>
            <a:pPr lvl="0"/>
            <a:r>
              <a:rPr lang="zh-CN" altLang="en-US" b="1" dirty="0" smtClean="0">
                <a:solidFill>
                  <a:schemeClr val="tx1"/>
                </a:solidFill>
              </a:rPr>
              <a:t>使用中采用高科技手段实现检测装置的科技化，智能化，实现实时的动态监测功能。</a:t>
            </a:r>
            <a:endParaRPr lang="zh-CN" altLang="en-US" b="1" dirty="0" smtClean="0">
              <a:solidFill>
                <a:schemeClr val="tx1"/>
              </a:solidFill>
            </a:endParaRPr>
          </a:p>
          <a:p>
            <a:r>
              <a:rPr lang="zh-CN" altLang="en-US" b="1" dirty="0" smtClean="0">
                <a:solidFill>
                  <a:schemeClr val="tx1"/>
                </a:solidFill>
              </a:rPr>
              <a:t> </a:t>
            </a:r>
            <a:endParaRPr lang="zh-CN" altLang="en-US" b="1" dirty="0" smtClean="0">
              <a:solidFill>
                <a:schemeClr val="tx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480" y="635"/>
            <a:ext cx="6701246" cy="6858000"/>
          </a:xfrm>
          <a:prstGeom prst="rect">
            <a:avLst/>
          </a:prstGeom>
        </p:spPr>
      </p:pic>
      <p:sp>
        <p:nvSpPr>
          <p:cNvPr id="3" name="圆角矩形 2"/>
          <p:cNvSpPr/>
          <p:nvPr/>
        </p:nvSpPr>
        <p:spPr>
          <a:xfrm>
            <a:off x="1483995" y="1126490"/>
            <a:ext cx="9224010" cy="4605655"/>
          </a:xfrm>
          <a:prstGeom prst="roundRect">
            <a:avLst/>
          </a:prstGeom>
          <a:solidFill>
            <a:srgbClr val="D9A5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dirty="0">
              <a:solidFill>
                <a:schemeClr val="bg1"/>
              </a:solidFill>
              <a:latin typeface="微软雅黑" panose="020B0503020204020204" charset="-122"/>
              <a:ea typeface="微软雅黑" panose="020B0503020204020204" charset="-122"/>
            </a:endParaRPr>
          </a:p>
        </p:txBody>
      </p:sp>
      <p:sp>
        <p:nvSpPr>
          <p:cNvPr id="5" name="圆角矩形 4"/>
          <p:cNvSpPr/>
          <p:nvPr/>
        </p:nvSpPr>
        <p:spPr>
          <a:xfrm>
            <a:off x="1778000" y="1451610"/>
            <a:ext cx="8655685" cy="4038600"/>
          </a:xfrm>
          <a:prstGeom prst="round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73" name="文本框 16"/>
          <p:cNvSpPr>
            <a:spLocks noChangeArrowheads="1"/>
          </p:cNvSpPr>
          <p:nvPr/>
        </p:nvSpPr>
        <p:spPr bwMode="auto">
          <a:xfrm>
            <a:off x="4286886" y="1739900"/>
            <a:ext cx="179578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Clr>
                <a:schemeClr val="bg1"/>
              </a:buClr>
              <a:buFont typeface="Wingdings" panose="05000000000000000000" pitchFamily="2" charset="2"/>
              <a:buChar char="u"/>
            </a:pPr>
            <a:r>
              <a:rPr lang="zh-CN" altLang="en-US" sz="2000">
                <a:latin typeface="微软雅黑" panose="020B0503020204020204" charset="-122"/>
                <a:ea typeface="微软雅黑" panose="020B0503020204020204" charset="-122"/>
                <a:cs typeface="Open Sans Light"/>
              </a:rPr>
              <a:t>试验周期长</a:t>
            </a:r>
            <a:endParaRPr lang="zh-CN" altLang="en-US" sz="2000">
              <a:latin typeface="微软雅黑" panose="020B0503020204020204" charset="-122"/>
              <a:ea typeface="微软雅黑" panose="020B0503020204020204" charset="-122"/>
              <a:cs typeface="Open Sans Light"/>
            </a:endParaRPr>
          </a:p>
        </p:txBody>
      </p:sp>
      <p:sp>
        <p:nvSpPr>
          <p:cNvPr id="7174" name="文本框 16"/>
          <p:cNvSpPr>
            <a:spLocks noChangeArrowheads="1"/>
          </p:cNvSpPr>
          <p:nvPr/>
        </p:nvSpPr>
        <p:spPr bwMode="auto">
          <a:xfrm>
            <a:off x="4286886" y="3003868"/>
            <a:ext cx="535178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Clr>
                <a:schemeClr val="bg1"/>
              </a:buClr>
              <a:buFont typeface="Wingdings" panose="05000000000000000000" pitchFamily="2" charset="2"/>
              <a:buChar char="u"/>
            </a:pPr>
            <a:r>
              <a:rPr lang="zh-CN" altLang="en-US" sz="2000">
                <a:latin typeface="微软雅黑" panose="020B0503020204020204" charset="-122"/>
                <a:ea typeface="微软雅黑" panose="020B0503020204020204" charset="-122"/>
                <a:cs typeface="Open Sans Light"/>
                <a:sym typeface="+mn-ea"/>
              </a:rPr>
              <a:t>只能够对轮对进行磨合试验及径向加载试验</a:t>
            </a:r>
            <a:endParaRPr lang="zh-CN" altLang="en-US" sz="2000">
              <a:latin typeface="微软雅黑" panose="020B0503020204020204" charset="-122"/>
              <a:ea typeface="微软雅黑" panose="020B0503020204020204" charset="-122"/>
              <a:cs typeface="Open Sans Light"/>
            </a:endParaRPr>
          </a:p>
        </p:txBody>
      </p:sp>
      <p:sp>
        <p:nvSpPr>
          <p:cNvPr id="7175" name="文本框 16"/>
          <p:cNvSpPr>
            <a:spLocks noChangeArrowheads="1"/>
          </p:cNvSpPr>
          <p:nvPr/>
        </p:nvSpPr>
        <p:spPr bwMode="auto">
          <a:xfrm>
            <a:off x="4286886" y="3527425"/>
            <a:ext cx="535178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Clr>
                <a:schemeClr val="bg1"/>
              </a:buClr>
              <a:buFont typeface="Wingdings" panose="05000000000000000000" pitchFamily="2" charset="2"/>
              <a:buChar char="u"/>
            </a:pPr>
            <a:r>
              <a:rPr lang="zh-CN" altLang="en-US" sz="2000">
                <a:latin typeface="微软雅黑" panose="020B0503020204020204" charset="-122"/>
                <a:ea typeface="微软雅黑" panose="020B0503020204020204" charset="-122"/>
                <a:cs typeface="Open Sans Light"/>
              </a:rPr>
              <a:t>无法模拟轮对在轨道上运行和转向时的工况</a:t>
            </a:r>
            <a:endParaRPr lang="zh-CN" altLang="en-US" sz="2000">
              <a:latin typeface="微软雅黑" panose="020B0503020204020204" charset="-122"/>
              <a:ea typeface="微软雅黑" panose="020B0503020204020204" charset="-122"/>
              <a:cs typeface="Open Sans Light"/>
            </a:endParaRPr>
          </a:p>
        </p:txBody>
      </p:sp>
      <p:sp>
        <p:nvSpPr>
          <p:cNvPr id="7176" name="文本框 16"/>
          <p:cNvSpPr>
            <a:spLocks noChangeArrowheads="1"/>
          </p:cNvSpPr>
          <p:nvPr/>
        </p:nvSpPr>
        <p:spPr bwMode="auto">
          <a:xfrm>
            <a:off x="4286886" y="4193223"/>
            <a:ext cx="611378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Clr>
                <a:schemeClr val="bg1"/>
              </a:buClr>
              <a:buFont typeface="Wingdings" panose="05000000000000000000" pitchFamily="2" charset="2"/>
              <a:buChar char="u"/>
            </a:pPr>
            <a:r>
              <a:rPr lang="en-US" altLang="zh-CN" sz="2000">
                <a:latin typeface="微软雅黑" panose="020B0503020204020204" charset="-122"/>
                <a:ea typeface="微软雅黑" panose="020B0503020204020204" charset="-122"/>
                <a:cs typeface="Open Sans Light"/>
              </a:rPr>
              <a:t>无法模拟轮对承受的因道路不平顺产生的冲击载荷</a:t>
            </a:r>
            <a:endParaRPr lang="en-US" altLang="zh-CN" sz="2000">
              <a:latin typeface="微软雅黑" panose="020B0503020204020204" charset="-122"/>
              <a:ea typeface="微软雅黑" panose="020B0503020204020204" charset="-122"/>
              <a:cs typeface="Open Sans Light"/>
            </a:endParaRPr>
          </a:p>
        </p:txBody>
      </p:sp>
      <p:sp>
        <p:nvSpPr>
          <p:cNvPr id="7177" name="文本框 9"/>
          <p:cNvSpPr txBox="1">
            <a:spLocks noChangeArrowheads="1"/>
          </p:cNvSpPr>
          <p:nvPr/>
        </p:nvSpPr>
        <p:spPr bwMode="auto">
          <a:xfrm>
            <a:off x="1967865" y="1739900"/>
            <a:ext cx="2130425" cy="848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sz="2400" b="1">
                <a:solidFill>
                  <a:srgbClr val="D9A5B2"/>
                </a:solidFill>
                <a:latin typeface="微软雅黑" panose="020B0503020204020204" charset="-122"/>
                <a:ea typeface="微软雅黑" panose="020B0503020204020204" charset="-122"/>
              </a:rPr>
              <a:t>现有轮对</a:t>
            </a:r>
            <a:endParaRPr lang="zh-CN" sz="2400" b="1">
              <a:solidFill>
                <a:srgbClr val="D9A5B2"/>
              </a:solidFill>
              <a:latin typeface="微软雅黑" panose="020B0503020204020204" charset="-122"/>
              <a:ea typeface="微软雅黑" panose="020B0503020204020204" charset="-122"/>
            </a:endParaRPr>
          </a:p>
          <a:p>
            <a:pPr algn="ctr">
              <a:lnSpc>
                <a:spcPct val="100000"/>
              </a:lnSpc>
              <a:spcBef>
                <a:spcPct val="0"/>
              </a:spcBef>
              <a:buFontTx/>
              <a:buNone/>
            </a:pPr>
            <a:r>
              <a:rPr lang="zh-CN" sz="2400" b="1">
                <a:solidFill>
                  <a:srgbClr val="D9A5B2"/>
                </a:solidFill>
                <a:latin typeface="微软雅黑" panose="020B0503020204020204" charset="-122"/>
                <a:ea typeface="微软雅黑" panose="020B0503020204020204" charset="-122"/>
              </a:rPr>
              <a:t>检测装置</a:t>
            </a:r>
            <a:endParaRPr lang="zh-CN" sz="2400" b="1">
              <a:solidFill>
                <a:srgbClr val="D9A5B2"/>
              </a:solidFill>
              <a:latin typeface="微软雅黑" panose="020B0503020204020204" charset="-122"/>
              <a:ea typeface="微软雅黑" panose="020B0503020204020204" charset="-122"/>
            </a:endParaRPr>
          </a:p>
        </p:txBody>
      </p:sp>
      <p:sp>
        <p:nvSpPr>
          <p:cNvPr id="2" name="文本框 16"/>
          <p:cNvSpPr>
            <a:spLocks noChangeArrowheads="1"/>
          </p:cNvSpPr>
          <p:nvPr/>
        </p:nvSpPr>
        <p:spPr bwMode="auto">
          <a:xfrm>
            <a:off x="4286886" y="2334260"/>
            <a:ext cx="179578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Clr>
                <a:schemeClr val="bg1"/>
              </a:buClr>
              <a:buFont typeface="Wingdings" panose="05000000000000000000" pitchFamily="2" charset="2"/>
              <a:buChar char="u"/>
            </a:pPr>
            <a:r>
              <a:rPr lang="zh-CN" altLang="en-US" sz="2000">
                <a:latin typeface="微软雅黑" panose="020B0503020204020204" charset="-122"/>
                <a:ea typeface="微软雅黑" panose="020B0503020204020204" charset="-122"/>
                <a:cs typeface="Open Sans Light"/>
              </a:rPr>
              <a:t>消耗能源多</a:t>
            </a:r>
            <a:endParaRPr lang="zh-CN" altLang="en-US" sz="2000">
              <a:latin typeface="微软雅黑" panose="020B0503020204020204" charset="-122"/>
              <a:ea typeface="微软雅黑" panose="020B0503020204020204" charset="-122"/>
              <a:cs typeface="Open Sans Light"/>
            </a:endParaRPr>
          </a:p>
        </p:txBody>
      </p:sp>
      <p:sp>
        <p:nvSpPr>
          <p:cNvPr id="4" name="文本框 16"/>
          <p:cNvSpPr>
            <a:spLocks noChangeArrowheads="1"/>
          </p:cNvSpPr>
          <p:nvPr/>
        </p:nvSpPr>
        <p:spPr bwMode="auto">
          <a:xfrm>
            <a:off x="4286886" y="4776153"/>
            <a:ext cx="5859780"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Clr>
                <a:schemeClr val="bg1"/>
              </a:buClr>
              <a:buFont typeface="Wingdings" panose="05000000000000000000" pitchFamily="2" charset="2"/>
              <a:buChar char="u"/>
            </a:pPr>
            <a:r>
              <a:rPr lang="en-US" altLang="zh-CN" sz="2000">
                <a:latin typeface="微软雅黑" panose="020B0503020204020204" charset="-122"/>
                <a:ea typeface="微软雅黑" panose="020B0503020204020204" charset="-122"/>
                <a:cs typeface="Open Sans Light"/>
              </a:rPr>
              <a:t>不能检测轮对转速、扭矩、应力等轮对综合性能</a:t>
            </a:r>
            <a:endParaRPr lang="en-US" altLang="zh-CN" sz="2000">
              <a:latin typeface="微软雅黑" panose="020B0503020204020204" charset="-122"/>
              <a:ea typeface="微软雅黑" panose="020B0503020204020204" charset="-122"/>
              <a:cs typeface="Open Sans Light"/>
            </a:endParaRPr>
          </a:p>
        </p:txBody>
      </p:sp>
      <p:sp>
        <p:nvSpPr>
          <p:cNvPr id="9250" name="文本框 54"/>
          <p:cNvSpPr txBox="1">
            <a:spLocks noChangeArrowheads="1"/>
          </p:cNvSpPr>
          <p:nvPr/>
        </p:nvSpPr>
        <p:spPr bwMode="auto">
          <a:xfrm>
            <a:off x="337503" y="406400"/>
            <a:ext cx="3463925" cy="61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Clr>
                <a:srgbClr val="D9A5B2"/>
              </a:buClr>
              <a:buFont typeface="Wingdings" panose="05000000000000000000" pitchFamily="2" charset="2"/>
              <a:buChar char="u"/>
            </a:pPr>
            <a:r>
              <a:rPr lang="zh-CN" altLang="en-US" sz="3200" dirty="0">
                <a:latin typeface="微软雅黑" panose="020B0503020204020204" charset="-122"/>
                <a:ea typeface="微软雅黑" panose="020B0503020204020204" charset="-122"/>
              </a:rPr>
              <a:t>市场状况</a:t>
            </a:r>
            <a:endParaRPr lang="zh-CN" altLang="en-US" sz="3200" dirty="0">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b="1" dirty="0" smtClean="0">
                <a:solidFill>
                  <a:schemeClr val="tx1"/>
                </a:solidFill>
                <a:latin typeface="微软雅黑" panose="020B0503020204020204" charset="-122"/>
                <a:ea typeface="微软雅黑" panose="020B0503020204020204" charset="-122"/>
              </a:rPr>
              <a:t>六、体会与感受</a:t>
            </a:r>
            <a:endParaRPr lang="zh-CN" altLang="en-US" sz="4400" b="1" dirty="0" smtClean="0">
              <a:solidFill>
                <a:schemeClr val="tx1"/>
              </a:solidFill>
              <a:latin typeface="微软雅黑" panose="020B0503020204020204" charset="-122"/>
              <a:ea typeface="微软雅黑" panose="020B0503020204020204" charset="-122"/>
            </a:endParaRPr>
          </a:p>
        </p:txBody>
      </p:sp>
      <p:sp>
        <p:nvSpPr>
          <p:cNvPr id="5" name="内容占位符 4"/>
          <p:cNvSpPr>
            <a:spLocks noGrp="1"/>
          </p:cNvSpPr>
          <p:nvPr>
            <p:ph idx="1"/>
          </p:nvPr>
        </p:nvSpPr>
        <p:spPr>
          <a:xfrm>
            <a:off x="674426" y="2777319"/>
            <a:ext cx="6122158" cy="4080681"/>
          </a:xfrm>
        </p:spPr>
        <p:txBody>
          <a:bodyPr/>
          <a:lstStyle/>
          <a:p>
            <a:r>
              <a:rPr lang="en-US" altLang="zh-CN" b="1" dirty="0" smtClean="0">
                <a:solidFill>
                  <a:schemeClr val="tx1"/>
                </a:solidFill>
                <a:latin typeface="+mj-ea"/>
                <a:ea typeface="+mj-ea"/>
              </a:rPr>
              <a:t> </a:t>
            </a:r>
            <a:r>
              <a:rPr lang="zh-CN" altLang="zh-CN" b="1" dirty="0" smtClean="0">
                <a:solidFill>
                  <a:schemeClr val="tx1"/>
                </a:solidFill>
                <a:latin typeface="+mj-ea"/>
                <a:ea typeface="+mj-ea"/>
              </a:rPr>
              <a:t>通过这几天对火车轮对检测装置的检索与析</a:t>
            </a:r>
            <a:r>
              <a:rPr lang="zh-CN" altLang="en-US" b="1" dirty="0" smtClean="0">
                <a:solidFill>
                  <a:schemeClr val="tx1"/>
                </a:solidFill>
                <a:latin typeface="+mj-ea"/>
                <a:ea typeface="+mj-ea"/>
              </a:rPr>
              <a:t>，</a:t>
            </a:r>
            <a:r>
              <a:rPr lang="zh-CN" altLang="zh-CN" b="1" dirty="0" smtClean="0">
                <a:solidFill>
                  <a:schemeClr val="tx1"/>
                </a:solidFill>
                <a:latin typeface="+mj-ea"/>
                <a:ea typeface="+mj-ea"/>
              </a:rPr>
              <a:t>让我们由之前的一知半解到今天深刻而全面的</a:t>
            </a:r>
            <a:r>
              <a:rPr lang="zh-CN" altLang="en-US" b="1" dirty="0" smtClean="0">
                <a:solidFill>
                  <a:schemeClr val="tx1"/>
                </a:solidFill>
                <a:latin typeface="+mj-ea"/>
                <a:ea typeface="+mj-ea"/>
              </a:rPr>
              <a:t>了</a:t>
            </a:r>
            <a:r>
              <a:rPr lang="zh-CN" altLang="zh-CN" b="1" dirty="0" smtClean="0">
                <a:solidFill>
                  <a:schemeClr val="tx1"/>
                </a:solidFill>
                <a:latin typeface="+mj-ea"/>
                <a:ea typeface="+mj-ea"/>
              </a:rPr>
              <a:t>解，也很庆幸我们组选择了轮对作为专利分析对象。</a:t>
            </a:r>
            <a:endParaRPr lang="zh-CN" altLang="zh-CN" b="1" dirty="0" smtClean="0">
              <a:solidFill>
                <a:schemeClr val="tx1"/>
              </a:solidFill>
              <a:latin typeface="+mj-ea"/>
              <a:ea typeface="+mj-ea"/>
            </a:endParaRPr>
          </a:p>
          <a:p>
            <a:r>
              <a:rPr lang="zh-CN" altLang="zh-CN" b="1" dirty="0" smtClean="0">
                <a:solidFill>
                  <a:schemeClr val="tx1"/>
                </a:solidFill>
                <a:latin typeface="+mj-ea"/>
                <a:ea typeface="+mj-ea"/>
              </a:rPr>
              <a:t>轮对是一个关乎大家生命财产安全的小东西，但就是</a:t>
            </a:r>
            <a:endParaRPr lang="zh-CN" altLang="zh-CN" b="1" dirty="0" smtClean="0">
              <a:solidFill>
                <a:schemeClr val="tx1"/>
              </a:solidFill>
              <a:latin typeface="+mj-ea"/>
              <a:ea typeface="+mj-ea"/>
            </a:endParaRPr>
          </a:p>
          <a:p>
            <a:r>
              <a:rPr lang="zh-CN" altLang="zh-CN" b="1" dirty="0" smtClean="0">
                <a:solidFill>
                  <a:schemeClr val="tx1"/>
                </a:solidFill>
                <a:latin typeface="+mj-ea"/>
                <a:ea typeface="+mj-ea"/>
              </a:rPr>
              <a:t>这么一个小小的配件，却让国内外那么多的专家学者</a:t>
            </a:r>
            <a:endParaRPr lang="zh-CN" altLang="zh-CN" b="1" dirty="0" smtClean="0">
              <a:solidFill>
                <a:schemeClr val="tx1"/>
              </a:solidFill>
              <a:latin typeface="+mj-ea"/>
              <a:ea typeface="+mj-ea"/>
            </a:endParaRPr>
          </a:p>
          <a:p>
            <a:r>
              <a:rPr lang="zh-CN" altLang="zh-CN" b="1" dirty="0" smtClean="0">
                <a:solidFill>
                  <a:schemeClr val="tx1"/>
                </a:solidFill>
                <a:latin typeface="+mj-ea"/>
                <a:ea typeface="+mj-ea"/>
              </a:rPr>
              <a:t>费劲毕生精力去探究，不由得对这些科学家的辛勤与</a:t>
            </a:r>
            <a:endParaRPr lang="zh-CN" altLang="zh-CN" b="1" dirty="0" smtClean="0">
              <a:solidFill>
                <a:schemeClr val="tx1"/>
              </a:solidFill>
              <a:latin typeface="+mj-ea"/>
              <a:ea typeface="+mj-ea"/>
            </a:endParaRPr>
          </a:p>
          <a:p>
            <a:r>
              <a:rPr lang="zh-CN" altLang="zh-CN" b="1" dirty="0" smtClean="0">
                <a:solidFill>
                  <a:schemeClr val="tx1"/>
                </a:solidFill>
                <a:latin typeface="+mj-ea"/>
                <a:ea typeface="+mj-ea"/>
              </a:rPr>
              <a:t>付出表示深深的敬意。</a:t>
            </a:r>
            <a:endParaRPr lang="zh-CN" altLang="zh-CN" b="1" dirty="0" smtClean="0">
              <a:solidFill>
                <a:schemeClr val="tx1"/>
              </a:solidFill>
              <a:latin typeface="+mj-ea"/>
              <a:ea typeface="+mj-ea"/>
            </a:endParaRPr>
          </a:p>
          <a:p>
            <a:endParaRPr lang="zh-CN" altLang="zh-CN" b="1" dirty="0" smtClean="0">
              <a:solidFill>
                <a:schemeClr val="tx1"/>
              </a:solidFill>
              <a:latin typeface="+mj-ea"/>
              <a:ea typeface="+mj-ea"/>
            </a:endParaRPr>
          </a:p>
          <a:p>
            <a:endParaRPr lang="zh-CN" altLang="zh-CN" b="1" dirty="0" smtClean="0">
              <a:solidFill>
                <a:schemeClr val="tx1"/>
              </a:solidFill>
              <a:latin typeface="+mj-ea"/>
              <a:ea typeface="+mj-ea"/>
            </a:endParaRPr>
          </a:p>
        </p:txBody>
      </p:sp>
      <p:pic>
        <p:nvPicPr>
          <p:cNvPr id="8" name="图片 7" descr="240372-1410210HP675.jpg"/>
          <p:cNvPicPr>
            <a:picLocks noChangeAspect="1"/>
          </p:cNvPicPr>
          <p:nvPr/>
        </p:nvPicPr>
        <p:blipFill>
          <a:blip r:embed="rId1" cstate="print"/>
          <a:stretch>
            <a:fillRect/>
          </a:stretch>
        </p:blipFill>
        <p:spPr>
          <a:xfrm>
            <a:off x="7223994" y="0"/>
            <a:ext cx="4968006" cy="5307698"/>
          </a:xfrm>
          <a:prstGeom prst="rect">
            <a:avLst/>
          </a:prstGeom>
        </p:spPr>
      </p:pic>
    </p:spTree>
    <p:custDataLst>
      <p:tags r:id="rId2"/>
    </p:custData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9786" y="5550195"/>
            <a:ext cx="10162511" cy="891609"/>
          </a:xfrm>
          <a:prstGeom prst="rect">
            <a:avLst/>
          </a:prstGeom>
        </p:spPr>
        <p:txBody>
          <a:bodyPr vert="horz" lIns="91440" tIns="45720" rIns="91440" bIns="45720" rtlCol="0" anchor="ctr">
            <a:normAutofit/>
          </a:bodyPr>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zh-CN" altLang="en-US" sz="2000" dirty="0">
              <a:solidFill>
                <a:srgbClr val="5F5560"/>
              </a:solidFill>
            </a:endParaRPr>
          </a:p>
        </p:txBody>
      </p:sp>
      <p:sp>
        <p:nvSpPr>
          <p:cNvPr id="5" name="矩形 4"/>
          <p:cNvSpPr/>
          <p:nvPr/>
        </p:nvSpPr>
        <p:spPr>
          <a:xfrm flipH="1">
            <a:off x="-1" y="0"/>
            <a:ext cx="1015663" cy="6858000"/>
          </a:xfrm>
          <a:prstGeom prst="rect">
            <a:avLst/>
          </a:prstGeom>
        </p:spPr>
        <p:txBody>
          <a:bodyPr vert="eaVert" wrap="square">
            <a:spAutoFit/>
          </a:bodyPr>
          <a:lstStyle/>
          <a:p>
            <a:r>
              <a:rPr lang="zh-CN" altLang="zh-CN" dirty="0" smtClean="0"/>
              <a:t>我们第三小组的成员有程航、邵悦、谭邦俊、吴芳、高雅、杨欣、李云、段永成、邢丽平和范凡康。感恩每一位成员，让我们小组一起成长。愿友谊长存，谢谢你们</a:t>
            </a:r>
            <a:r>
              <a:rPr lang="zh-CN" altLang="en-US" dirty="0" smtClean="0"/>
              <a:t>！</a:t>
            </a:r>
            <a:endParaRPr lang="zh-CN" altLang="zh-CN" dirty="0"/>
          </a:p>
        </p:txBody>
      </p:sp>
      <p:pic>
        <p:nvPicPr>
          <p:cNvPr id="6" name="图片 5" descr="QQ图片20170817210432.jpg"/>
          <p:cNvPicPr>
            <a:picLocks noChangeAspect="1"/>
          </p:cNvPicPr>
          <p:nvPr/>
        </p:nvPicPr>
        <p:blipFill>
          <a:blip r:embed="rId1" cstate="print"/>
          <a:stretch>
            <a:fillRect/>
          </a:stretch>
        </p:blipFill>
        <p:spPr>
          <a:xfrm>
            <a:off x="1983475" y="0"/>
            <a:ext cx="10208525" cy="6858000"/>
          </a:xfrm>
          <a:prstGeom prst="rect">
            <a:avLst/>
          </a:prstGeom>
        </p:spPr>
      </p:pic>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laoshininxinkuliaohaibaosheji_4920068.jpg"/>
          <p:cNvPicPr>
            <a:picLocks noChangeAspect="1"/>
          </p:cNvPicPr>
          <p:nvPr/>
        </p:nvPicPr>
        <p:blipFill>
          <a:blip r:embed="rId1" cstate="print"/>
          <a:stretch>
            <a:fillRect/>
          </a:stretch>
        </p:blipFill>
        <p:spPr>
          <a:xfrm>
            <a:off x="0" y="0"/>
            <a:ext cx="12355772" cy="7282450"/>
          </a:xfrm>
          <a:prstGeom prst="rect">
            <a:avLst/>
          </a:prstGeom>
        </p:spPr>
      </p:pic>
      <p:sp>
        <p:nvSpPr>
          <p:cNvPr id="6" name="内容占位符 5"/>
          <p:cNvSpPr>
            <a:spLocks noGrp="1"/>
          </p:cNvSpPr>
          <p:nvPr>
            <p:ph sz="half" idx="1"/>
          </p:nvPr>
        </p:nvSpPr>
        <p:spPr>
          <a:xfrm>
            <a:off x="4353636" y="3930555"/>
            <a:ext cx="5691116" cy="2388358"/>
          </a:xfrm>
        </p:spPr>
        <p:txBody>
          <a:bodyPr/>
          <a:lstStyle/>
          <a:p>
            <a:r>
              <a:rPr lang="zh-CN" altLang="zh-CN" b="1" dirty="0" smtClean="0">
                <a:solidFill>
                  <a:schemeClr val="tx1"/>
                </a:solidFill>
              </a:rPr>
              <a:t>非常感谢我们安徽省知局举办这次培训，老师们手把手一步步的交我们如何去检索和分析专利，连做图表和作报告的方法也是毫无保留的都教给我们。对我们企业和地方政府的专利分析工作提供了很大的帮助，再次表示感谢！！！</a:t>
            </a:r>
            <a:endParaRPr lang="zh-CN" altLang="zh-CN" b="1" dirty="0" smtClean="0">
              <a:solidFill>
                <a:schemeClr val="tx1"/>
              </a:solidFill>
            </a:endParaRP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文本框 16"/>
          <p:cNvSpPr>
            <a:spLocks noChangeArrowheads="1"/>
          </p:cNvSpPr>
          <p:nvPr/>
        </p:nvSpPr>
        <p:spPr bwMode="auto">
          <a:xfrm>
            <a:off x="450377" y="2565779"/>
            <a:ext cx="10798256"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Clr>
                <a:schemeClr val="tx1"/>
              </a:buClr>
              <a:buNone/>
            </a:pPr>
            <a:r>
              <a:rPr lang="en-US" altLang="zh-CN" sz="13800" b="1" dirty="0" smtClean="0">
                <a:latin typeface="微软雅黑" panose="020B0503020204020204" charset="-122"/>
                <a:ea typeface="微软雅黑" panose="020B0503020204020204" charset="-122"/>
                <a:cs typeface="Open Sans Light"/>
              </a:rPr>
              <a:t>THANKS </a:t>
            </a:r>
            <a:r>
              <a:rPr lang="en-US" altLang="zh-CN" sz="9600" b="1" dirty="0" smtClean="0">
                <a:latin typeface="微软雅黑" panose="020B0503020204020204" charset="-122"/>
                <a:ea typeface="微软雅黑" panose="020B0503020204020204" charset="-122"/>
                <a:cs typeface="Open Sans Light"/>
              </a:rPr>
              <a:t>!</a:t>
            </a:r>
            <a:endParaRPr lang="zh-CN" altLang="en-US" sz="9600" b="1" dirty="0">
              <a:latin typeface="微软雅黑" panose="020B0503020204020204" charset="-122"/>
              <a:ea typeface="微软雅黑" panose="020B0503020204020204" charset="-122"/>
              <a:cs typeface="Open Sans Light"/>
            </a:endParaRPr>
          </a:p>
        </p:txBody>
      </p:sp>
    </p:spTree>
    <p:custDataLst>
      <p:tags r:id="rId1"/>
    </p:custDataLst>
  </p:cSld>
  <p:clrMapOvr>
    <a:masterClrMapping/>
  </p:clrMapOvr>
  <p:transition spd="slow">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solidFill>
                  <a:schemeClr val="tx1">
                    <a:lumMod val="95000"/>
                    <a:lumOff val="5000"/>
                  </a:schemeClr>
                </a:solidFill>
              </a:rPr>
              <a:t>研究目的</a:t>
            </a:r>
            <a:endParaRPr lang="zh-CN" altLang="en-US" dirty="0">
              <a:solidFill>
                <a:schemeClr val="tx1">
                  <a:lumMod val="95000"/>
                  <a:lumOff val="5000"/>
                </a:schemeClr>
              </a:solidFill>
            </a:endParaRPr>
          </a:p>
        </p:txBody>
      </p:sp>
      <p:sp>
        <p:nvSpPr>
          <p:cNvPr id="5" name="内容占位符 4"/>
          <p:cNvSpPr>
            <a:spLocks noGrp="1"/>
          </p:cNvSpPr>
          <p:nvPr>
            <p:ph idx="1"/>
          </p:nvPr>
        </p:nvSpPr>
        <p:spPr>
          <a:xfrm>
            <a:off x="5516880" y="1477645"/>
            <a:ext cx="6279515" cy="4565015"/>
          </a:xfrm>
        </p:spPr>
        <p:txBody>
          <a:bodyPr anchor="t" anchorCtr="0"/>
          <a:lstStyle/>
          <a:p>
            <a:r>
              <a:rPr lang="zh-CN" altLang="en-US" sz="2400" b="1" dirty="0">
                <a:solidFill>
                  <a:schemeClr val="tx1"/>
                </a:solidFill>
              </a:rPr>
              <a:t>现有轮对试验检测装置的缺陷：</a:t>
            </a:r>
            <a:endParaRPr lang="zh-CN" altLang="en-US" sz="2400" b="1" dirty="0">
              <a:solidFill>
                <a:schemeClr val="tx1"/>
              </a:solidFill>
            </a:endParaRPr>
          </a:p>
          <a:p>
            <a:r>
              <a:rPr lang="zh-CN" altLang="en-US" b="1" dirty="0">
                <a:solidFill>
                  <a:schemeClr val="tx1"/>
                </a:solidFill>
              </a:rPr>
              <a:t>      无法模拟轮对在轨道上运行和转向时的工况，很少可以对轮对进行轴向加载。</a:t>
            </a:r>
            <a:endParaRPr lang="zh-CN" altLang="en-US" b="1" dirty="0">
              <a:solidFill>
                <a:schemeClr val="tx1"/>
              </a:solidFill>
            </a:endParaRPr>
          </a:p>
          <a:p>
            <a:r>
              <a:rPr lang="zh-CN" altLang="en-US" b="1" dirty="0">
                <a:solidFill>
                  <a:schemeClr val="tx1"/>
                </a:solidFill>
              </a:rPr>
              <a:t>      不能检测轮对转速、扭矩、应力等轮对综合性能。</a:t>
            </a:r>
            <a:endParaRPr lang="zh-CN" altLang="en-US" b="1" dirty="0">
              <a:solidFill>
                <a:schemeClr val="tx1"/>
              </a:solidFill>
            </a:endParaRPr>
          </a:p>
          <a:p>
            <a:r>
              <a:rPr lang="zh-CN" altLang="en-US" b="1" dirty="0">
                <a:solidFill>
                  <a:schemeClr val="tx1"/>
                </a:solidFill>
              </a:rPr>
              <a:t>      试验周期长消耗能源多，在倡导低碳消耗节能减排的今天，作为研发人员我们有义务研制一款更加环保更加节能的轮对试验检测装置，将一部分试验排放热量进行循环利用，为经济社会发展做出更大贡献。</a:t>
            </a:r>
            <a:endParaRPr lang="zh-CN" altLang="en-US" b="1" dirty="0">
              <a:solidFill>
                <a:schemeClr val="tx1"/>
              </a:solidFill>
            </a:endParaRPr>
          </a:p>
          <a:p>
            <a:endParaRPr lang="zh-CN" altLang="en-US" b="1" dirty="0">
              <a:solidFill>
                <a:schemeClr val="tx1"/>
              </a:solidFill>
            </a:endParaRPr>
          </a:p>
        </p:txBody>
      </p:sp>
      <p:pic>
        <p:nvPicPr>
          <p:cNvPr id="9" name="图片 10"/>
          <p:cNvPicPr>
            <a:picLocks noChangeAspect="1"/>
          </p:cNvPicPr>
          <p:nvPr/>
        </p:nvPicPr>
        <p:blipFill>
          <a:blip r:embed="rId1"/>
          <a:stretch>
            <a:fillRect/>
          </a:stretch>
        </p:blipFill>
        <p:spPr>
          <a:xfrm>
            <a:off x="313055" y="1834515"/>
            <a:ext cx="5127625" cy="3402965"/>
          </a:xfrm>
          <a:prstGeom prst="rect">
            <a:avLst/>
          </a:prstGeom>
          <a:noFill/>
          <a:ln w="9525">
            <a:noFill/>
          </a:ln>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solidFill>
                  <a:schemeClr val="tx1"/>
                </a:solidFill>
              </a:rPr>
              <a:t>检索过程及评估</a:t>
            </a:r>
            <a:endParaRPr lang="zh-CN" altLang="en-US" dirty="0">
              <a:solidFill>
                <a:schemeClr val="tx1"/>
              </a:solidFill>
            </a:endParaRPr>
          </a:p>
        </p:txBody>
      </p:sp>
      <p:sp>
        <p:nvSpPr>
          <p:cNvPr id="6" name="内容占位符 5"/>
          <p:cNvSpPr>
            <a:spLocks noGrp="1"/>
          </p:cNvSpPr>
          <p:nvPr>
            <p:ph sz="half" idx="1"/>
          </p:nvPr>
        </p:nvSpPr>
        <p:spPr>
          <a:xfrm>
            <a:off x="1131570" y="2020570"/>
            <a:ext cx="3698240" cy="3276600"/>
          </a:xfrm>
        </p:spPr>
        <p:txBody>
          <a:bodyPr/>
          <a:lstStyle/>
          <a:p>
            <a:r>
              <a:rPr lang="zh-CN" altLang="en-US" dirty="0">
                <a:solidFill>
                  <a:schemeClr val="tx1"/>
                </a:solidFill>
              </a:rPr>
              <a:t>	第一次通过块检索结果文献数量比较大，匹配度很低。这时候选择精简关键词的方式，得到第二次检索要素表。</a:t>
            </a:r>
            <a:endParaRPr lang="zh-CN" altLang="en-US" dirty="0">
              <a:solidFill>
                <a:schemeClr val="tx1"/>
              </a:solidFill>
            </a:endParaRPr>
          </a:p>
        </p:txBody>
      </p:sp>
      <p:sp>
        <p:nvSpPr>
          <p:cNvPr id="3" name="文本框 2"/>
          <p:cNvSpPr txBox="1"/>
          <p:nvPr/>
        </p:nvSpPr>
        <p:spPr>
          <a:xfrm>
            <a:off x="5120640" y="1691005"/>
            <a:ext cx="5080000" cy="396240"/>
          </a:xfrm>
          <a:prstGeom prst="rect">
            <a:avLst/>
          </a:prstGeom>
          <a:noFill/>
          <a:ln w="9525">
            <a:noFill/>
          </a:ln>
        </p:spPr>
        <p:txBody>
          <a:bodyPr>
            <a:spAutoFit/>
          </a:bodyPr>
          <a:p>
            <a:pPr indent="304800"/>
            <a:r>
              <a:rPr lang="zh-CN" altLang="en-US" sz="2000" b="1" dirty="0">
                <a:solidFill>
                  <a:schemeClr val="tx1"/>
                </a:solidFill>
              </a:rPr>
              <a:t>检索要素表：</a:t>
            </a:r>
            <a:endParaRPr lang="zh-CN" altLang="en-US" sz="2000" b="1" dirty="0">
              <a:solidFill>
                <a:schemeClr val="tx1"/>
              </a:solidFill>
            </a:endParaRPr>
          </a:p>
        </p:txBody>
      </p:sp>
      <p:graphicFrame>
        <p:nvGraphicFramePr>
          <p:cNvPr id="4" name="表格 3"/>
          <p:cNvGraphicFramePr/>
          <p:nvPr/>
        </p:nvGraphicFramePr>
        <p:xfrm>
          <a:off x="5120640" y="2393315"/>
          <a:ext cx="6483350" cy="2300605"/>
        </p:xfrm>
        <a:graphic>
          <a:graphicData uri="http://schemas.openxmlformats.org/drawingml/2006/table">
            <a:tbl>
              <a:tblPr firstRow="1" bandRow="1">
                <a:tableStyleId>{5940675A-B579-460E-94D1-54222C63F5DA}</a:tableStyleId>
              </a:tblPr>
              <a:tblGrid>
                <a:gridCol w="1590675"/>
                <a:gridCol w="3520440"/>
                <a:gridCol w="1372235"/>
              </a:tblGrid>
              <a:tr h="500380">
                <a:tc>
                  <a:txBody>
                    <a:bodyPr/>
                    <a:p>
                      <a:pPr algn="ctr" eaLnBrk="0" fontAlgn="base" hangingPunct="0">
                        <a:lnSpc>
                          <a:spcPct val="120000"/>
                        </a:lnSpc>
                        <a:spcBef>
                          <a:spcPts val="1000"/>
                        </a:spcBef>
                        <a:buFont typeface="Arial" panose="020B0604020202020204" pitchFamily="34" charset="0"/>
                        <a:buNone/>
                      </a:pPr>
                      <a:r>
                        <a:rPr lang="zh-CN" altLang="en-US" sz="2000" b="0" dirty="0">
                          <a:solidFill>
                            <a:srgbClr val="5F5560"/>
                          </a:solidFill>
                        </a:rPr>
                        <a:t> </a:t>
                      </a:r>
                      <a:endParaRPr lang="zh-CN" altLang="en-US" sz="20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2000" b="0" dirty="0">
                          <a:solidFill>
                            <a:srgbClr val="5F5560"/>
                          </a:solidFill>
                        </a:rPr>
                        <a:t>关键词</a:t>
                      </a:r>
                      <a:endParaRPr lang="zh-CN" altLang="en-US" sz="20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2000" b="0" dirty="0">
                          <a:solidFill>
                            <a:srgbClr val="5F5560"/>
                          </a:solidFill>
                        </a:rPr>
                        <a:t>分类号</a:t>
                      </a:r>
                      <a:endParaRPr lang="zh-CN" altLang="en-US" sz="2000" b="0" dirty="0">
                        <a:solidFill>
                          <a:srgbClr val="5F5560"/>
                        </a:solidFill>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0380">
                <a:tc>
                  <a:txBody>
                    <a:bodyPr/>
                    <a:p>
                      <a:pPr algn="ctr" eaLnBrk="0" fontAlgn="base" hangingPunct="0">
                        <a:lnSpc>
                          <a:spcPct val="120000"/>
                        </a:lnSpc>
                        <a:spcBef>
                          <a:spcPts val="1000"/>
                        </a:spcBef>
                        <a:buFont typeface="Arial" panose="020B0604020202020204" pitchFamily="34" charset="0"/>
                        <a:buNone/>
                      </a:pPr>
                      <a:r>
                        <a:rPr lang="zh-CN" altLang="en-US" sz="2000" b="0" dirty="0">
                          <a:solidFill>
                            <a:srgbClr val="5F5560"/>
                          </a:solidFill>
                        </a:rPr>
                        <a:t>块1：火车</a:t>
                      </a:r>
                      <a:endParaRPr lang="zh-CN" altLang="en-US" sz="20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2000" b="0" dirty="0">
                          <a:solidFill>
                            <a:srgbClr val="5F5560"/>
                          </a:solidFill>
                        </a:rPr>
                        <a:t>火车、动车、高铁、列车、客车、铁路</a:t>
                      </a:r>
                      <a:endParaRPr lang="zh-CN" altLang="en-US" sz="20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2000" b="0" dirty="0">
                          <a:solidFill>
                            <a:srgbClr val="5F5560"/>
                          </a:solidFill>
                        </a:rPr>
                        <a:t>B61D</a:t>
                      </a:r>
                      <a:endParaRPr lang="zh-CN" altLang="en-US" sz="2000" b="0" dirty="0">
                        <a:solidFill>
                          <a:srgbClr val="5F5560"/>
                        </a:solidFill>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0380">
                <a:tc>
                  <a:txBody>
                    <a:bodyPr/>
                    <a:p>
                      <a:pPr algn="ctr" eaLnBrk="0" fontAlgn="base" hangingPunct="0">
                        <a:lnSpc>
                          <a:spcPct val="120000"/>
                        </a:lnSpc>
                        <a:spcBef>
                          <a:spcPts val="1000"/>
                        </a:spcBef>
                        <a:buFont typeface="Arial" panose="020B0604020202020204" pitchFamily="34" charset="0"/>
                        <a:buNone/>
                      </a:pPr>
                      <a:r>
                        <a:rPr lang="zh-CN" altLang="en-US" sz="2000" b="0" dirty="0">
                          <a:solidFill>
                            <a:srgbClr val="5F5560"/>
                          </a:solidFill>
                        </a:rPr>
                        <a:t>块2：轮对</a:t>
                      </a:r>
                      <a:endParaRPr lang="zh-CN" altLang="en-US" sz="20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2000" b="0" dirty="0">
                          <a:solidFill>
                            <a:srgbClr val="5F5560"/>
                          </a:solidFill>
                        </a:rPr>
                        <a:t>轮对、车轮、车轴、轮轨</a:t>
                      </a:r>
                      <a:endParaRPr lang="zh-CN" altLang="en-US" sz="20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2000" b="0" dirty="0">
                          <a:solidFill>
                            <a:srgbClr val="5F5560"/>
                          </a:solidFill>
                        </a:rPr>
                        <a:t>B60B </a:t>
                      </a:r>
                      <a:endParaRPr lang="zh-CN" altLang="en-US" sz="2000" b="0" dirty="0">
                        <a:solidFill>
                          <a:srgbClr val="5F5560"/>
                        </a:solidFill>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9465">
                <a:tc>
                  <a:txBody>
                    <a:bodyPr/>
                    <a:p>
                      <a:pPr algn="ctr" eaLnBrk="0" fontAlgn="base" hangingPunct="0">
                        <a:lnSpc>
                          <a:spcPct val="120000"/>
                        </a:lnSpc>
                        <a:spcBef>
                          <a:spcPts val="1000"/>
                        </a:spcBef>
                        <a:buFont typeface="Arial" panose="020B0604020202020204" pitchFamily="34" charset="0"/>
                        <a:buNone/>
                      </a:pPr>
                      <a:r>
                        <a:rPr lang="zh-CN" altLang="en-US" sz="2000" b="0" dirty="0">
                          <a:solidFill>
                            <a:srgbClr val="5F5560"/>
                          </a:solidFill>
                        </a:rPr>
                        <a:t>块3：检测装置</a:t>
                      </a:r>
                      <a:endParaRPr lang="zh-CN" altLang="en-US" sz="20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2000" b="0" dirty="0">
                          <a:solidFill>
                            <a:srgbClr val="5F5560"/>
                          </a:solidFill>
                        </a:rPr>
                        <a:t>检测、测量、测试 、计量、检查、评价</a:t>
                      </a:r>
                      <a:endParaRPr lang="zh-CN" altLang="en-US" sz="20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12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sym typeface="+mn-ea"/>
              </a:rPr>
              <a:t>检索过</a:t>
            </a:r>
            <a:r>
              <a:rPr lang="zh-CN" altLang="en-US" dirty="0">
                <a:solidFill>
                  <a:srgbClr val="D9A5B2"/>
                </a:solidFill>
                <a:sym typeface="+mn-ea"/>
              </a:rPr>
              <a:t>程</a:t>
            </a:r>
            <a:r>
              <a:rPr lang="zh-CN" altLang="en-US" dirty="0">
                <a:sym typeface="+mn-ea"/>
              </a:rPr>
              <a:t>及评估</a:t>
            </a:r>
            <a:endParaRPr lang="zh-CN" altLang="en-US" dirty="0"/>
          </a:p>
        </p:txBody>
      </p:sp>
      <p:sp>
        <p:nvSpPr>
          <p:cNvPr id="5" name="内容占位符 4"/>
          <p:cNvSpPr>
            <a:spLocks noGrp="1"/>
          </p:cNvSpPr>
          <p:nvPr>
            <p:ph idx="1"/>
          </p:nvPr>
        </p:nvSpPr>
        <p:spPr>
          <a:xfrm>
            <a:off x="3545205" y="1913890"/>
            <a:ext cx="7711440" cy="4214495"/>
          </a:xfrm>
        </p:spPr>
        <p:txBody>
          <a:bodyPr/>
          <a:lstStyle/>
          <a:p>
            <a:r>
              <a:rPr lang="zh-CN" altLang="en-US" b="1" dirty="0"/>
              <a:t>检索历史记录如下：</a:t>
            </a:r>
            <a:endParaRPr lang="zh-CN" altLang="en-US" b="1" dirty="0"/>
          </a:p>
          <a:p>
            <a:r>
              <a:rPr lang="zh-CN" altLang="en-US" sz="1800" dirty="0"/>
              <a:t>(009)	  2017-08-16 12:42:14	  F TX 火车 &lt;hits:8901&gt;</a:t>
            </a:r>
            <a:endParaRPr lang="zh-CN" altLang="en-US" sz="1800" dirty="0"/>
          </a:p>
          <a:p>
            <a:r>
              <a:rPr lang="zh-CN" altLang="en-US" sz="1800" dirty="0"/>
              <a:t>(010)	  2017-08-16 12:42:37	  F TX 动车 &lt;hits:110438&gt;</a:t>
            </a:r>
            <a:endParaRPr lang="zh-CN" altLang="en-US" sz="1800" dirty="0"/>
          </a:p>
          <a:p>
            <a:r>
              <a:rPr lang="zh-CN" altLang="en-US" sz="1800" dirty="0"/>
              <a:t>(011)	  2017-08-16 12:42:52	  F TX 高铁 &lt;hits:5626&gt;</a:t>
            </a:r>
            <a:endParaRPr lang="zh-CN" altLang="en-US" sz="1800" dirty="0"/>
          </a:p>
          <a:p>
            <a:r>
              <a:rPr lang="zh-CN" altLang="en-US" sz="1800" dirty="0"/>
              <a:t>(012)	  2017-08-16 12:43:12	  F TX 列车 &lt;hits:18298&gt;</a:t>
            </a:r>
            <a:endParaRPr lang="zh-CN" altLang="en-US" sz="1800" dirty="0"/>
          </a:p>
          <a:p>
            <a:r>
              <a:rPr lang="zh-CN" altLang="en-US" sz="1800" dirty="0"/>
              <a:t>(024)	  2017-08-16 12:51:05	  J 9+10+11+12 &lt;hits:140849&gt;</a:t>
            </a:r>
            <a:endParaRPr lang="zh-CN" altLang="en-US" sz="1800" dirty="0"/>
          </a:p>
          <a:p>
            <a:r>
              <a:rPr lang="zh-CN" altLang="en-US" sz="1800" dirty="0"/>
              <a:t>(016)	  2017-08-16 12:44:50	  F TX 轮对 &lt;hits:14487&gt;</a:t>
            </a:r>
            <a:endParaRPr lang="zh-CN" altLang="en-US" sz="1800" dirty="0"/>
          </a:p>
          <a:p>
            <a:r>
              <a:rPr lang="zh-CN" altLang="en-US" sz="1800" dirty="0"/>
              <a:t>(021)	  2017-08-16 12:46:37	  F TX 检测 &lt;hits:986832&gt;</a:t>
            </a:r>
            <a:endParaRPr lang="zh-CN" altLang="en-US" sz="1800" dirty="0"/>
          </a:p>
          <a:p>
            <a:r>
              <a:rPr lang="zh-CN" altLang="en-US" sz="1800" dirty="0"/>
              <a:t>(022)	  2017-08-16 12:46:52	  F TX 测量 &lt;hits:428738&gt;</a:t>
            </a:r>
            <a:endParaRPr lang="zh-CN" altLang="en-US" sz="1800" dirty="0"/>
          </a:p>
          <a:p>
            <a:r>
              <a:rPr lang="zh-CN" altLang="en-US" sz="1800" dirty="0"/>
              <a:t>(023)	  2017-08-16 12:47:12	  F TX 测试 &lt;hits:264429&gt;</a:t>
            </a:r>
            <a:endParaRPr lang="zh-CN" altLang="en-US" sz="1800" dirty="0"/>
          </a:p>
          <a:p>
            <a:r>
              <a:rPr lang="zh-CN" altLang="en-US" sz="1800" dirty="0"/>
              <a:t>(025)	  2017-08-16 12:54:23	  J 21+22+23 &lt;hits:1451141&gt;</a:t>
            </a:r>
            <a:endParaRPr lang="zh-CN" altLang="en-US" sz="1800" dirty="0"/>
          </a:p>
          <a:p>
            <a:r>
              <a:rPr lang="zh-CN" altLang="en-US" sz="1800" dirty="0"/>
              <a:t>(026)	  2017-08-16 12:55:00	  J 16*24*25 &lt;hits:289&gt;</a:t>
            </a:r>
            <a:endParaRPr lang="zh-CN" altLang="en-US" sz="1800" dirty="0"/>
          </a:p>
        </p:txBody>
      </p:sp>
      <p:sp>
        <p:nvSpPr>
          <p:cNvPr id="2" name="内容占位符 5"/>
          <p:cNvSpPr>
            <a:spLocks noGrp="1"/>
          </p:cNvSpPr>
          <p:nvPr/>
        </p:nvSpPr>
        <p:spPr>
          <a:xfrm>
            <a:off x="426720" y="5559425"/>
            <a:ext cx="3521075" cy="1547495"/>
          </a:xfrm>
          <a:prstGeom prst="rect">
            <a:avLst/>
          </a:prstGeom>
          <a:noFill/>
          <a:ln>
            <a:noFill/>
          </a:ln>
        </p:spPr>
        <p:txBody>
          <a:bodyPr vert="horz" wrap="square" lIns="91440" tIns="45720" rIns="91440" bIns="45720" numCol="1" anchor="t" anchorCtr="0" compatLnSpc="1"/>
          <a:lstStyle>
            <a:lvl1pPr marL="0" indent="0" algn="l" rtl="0" eaLnBrk="0" fontAlgn="base" hangingPunct="0">
              <a:lnSpc>
                <a:spcPct val="120000"/>
              </a:lnSpc>
              <a:spcBef>
                <a:spcPts val="1000"/>
              </a:spcBef>
              <a:spcAft>
                <a:spcPct val="0"/>
              </a:spcAft>
              <a:buFont typeface="Arial" panose="020B0604020202020204" pitchFamily="34" charset="0"/>
              <a:buNone/>
              <a:defRPr sz="2000" kern="1200">
                <a:solidFill>
                  <a:srgbClr val="5F5560"/>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FF0000"/>
                </a:solidFill>
              </a:rPr>
              <a:t>通过第二次检索，</a:t>
            </a:r>
            <a:endParaRPr lang="zh-CN" altLang="en-US" dirty="0">
              <a:solidFill>
                <a:srgbClr val="FF0000"/>
              </a:solidFill>
            </a:endParaRPr>
          </a:p>
          <a:p>
            <a:r>
              <a:rPr lang="zh-CN" altLang="en-US" dirty="0">
                <a:solidFill>
                  <a:srgbClr val="FF0000"/>
                </a:solidFill>
              </a:rPr>
              <a:t>文献数量在合理范围内</a:t>
            </a:r>
            <a:endParaRPr lang="zh-CN" altLang="en-US" dirty="0">
              <a:solidFill>
                <a:srgbClr val="FF0000"/>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sym typeface="+mn-ea"/>
              </a:rPr>
              <a:t>检索过</a:t>
            </a:r>
            <a:r>
              <a:rPr lang="zh-CN" altLang="en-US" dirty="0">
                <a:solidFill>
                  <a:srgbClr val="D9A5B2"/>
                </a:solidFill>
                <a:sym typeface="+mn-ea"/>
              </a:rPr>
              <a:t>程</a:t>
            </a:r>
            <a:r>
              <a:rPr lang="zh-CN" altLang="en-US" dirty="0">
                <a:sym typeface="+mn-ea"/>
              </a:rPr>
              <a:t>及评估</a:t>
            </a:r>
            <a:endParaRPr lang="zh-CN" altLang="en-US" dirty="0"/>
          </a:p>
        </p:txBody>
      </p:sp>
      <p:sp>
        <p:nvSpPr>
          <p:cNvPr id="5" name="内容占位符 4"/>
          <p:cNvSpPr>
            <a:spLocks noGrp="1"/>
          </p:cNvSpPr>
          <p:nvPr>
            <p:ph idx="1"/>
          </p:nvPr>
        </p:nvSpPr>
        <p:spPr>
          <a:xfrm>
            <a:off x="3545205" y="1691005"/>
            <a:ext cx="7711440" cy="4214495"/>
          </a:xfrm>
        </p:spPr>
        <p:txBody>
          <a:bodyPr anchor="t" anchorCtr="0"/>
          <a:lstStyle/>
          <a:p>
            <a:r>
              <a:rPr lang="zh-CN" altLang="en-US" b="1" dirty="0"/>
              <a:t>第一次查全验证：</a:t>
            </a:r>
            <a:endParaRPr lang="zh-CN" altLang="en-US" b="1" dirty="0"/>
          </a:p>
          <a:p>
            <a:endParaRPr lang="zh-CN" altLang="en-US" sz="1800" dirty="0"/>
          </a:p>
          <a:p>
            <a:r>
              <a:rPr lang="zh-CN" altLang="en-US" sz="1800" dirty="0"/>
              <a:t>(029)	  2017-08-16 15:56:47	  F IN 朱世鹏 &lt;hits:25&gt;   	  </a:t>
            </a:r>
            <a:endParaRPr lang="zh-CN" altLang="en-US" sz="1800" dirty="0"/>
          </a:p>
          <a:p>
            <a:r>
              <a:rPr lang="zh-CN" altLang="en-US" sz="1800" dirty="0"/>
              <a:t>(027)	  2017-08-16 15:53:57	  F AN </a:t>
            </a:r>
            <a:endParaRPr lang="zh-CN" altLang="en-US" sz="1800" dirty="0"/>
          </a:p>
          <a:p>
            <a:r>
              <a:rPr lang="zh-CN" altLang="en-US" sz="1800" dirty="0"/>
              <a:t>200120004623+200020038273+200120027492+200120027489+200120027490+200120027491+200120027493+200210029566 &lt;hits:8&gt;第一次查全样本文献集构建</a:t>
            </a:r>
            <a:endParaRPr lang="zh-CN" altLang="en-US" sz="1800" dirty="0"/>
          </a:p>
          <a:p>
            <a:r>
              <a:rPr lang="zh-CN" altLang="en-US" sz="1800" dirty="0"/>
              <a:t>(028)	  2017-08-16 15:54:20	  J 26*27 &lt;hits:2&gt;</a:t>
            </a:r>
            <a:r>
              <a:rPr lang="zh-CN" altLang="en-US" sz="1800" b="1" dirty="0">
                <a:solidFill>
                  <a:srgbClr val="FF0000"/>
                </a:solidFill>
              </a:rPr>
              <a:t>第一次查询评估 2/8</a:t>
            </a:r>
            <a:endParaRPr lang="zh-CN" altLang="en-US" sz="1800" b="1" dirty="0">
              <a:solidFill>
                <a:srgbClr val="FF0000"/>
              </a:solidFill>
            </a:endParaRPr>
          </a:p>
        </p:txBody>
      </p:sp>
      <p:sp>
        <p:nvSpPr>
          <p:cNvPr id="2" name="内容占位符 5"/>
          <p:cNvSpPr>
            <a:spLocks noGrp="1"/>
          </p:cNvSpPr>
          <p:nvPr/>
        </p:nvSpPr>
        <p:spPr>
          <a:xfrm>
            <a:off x="5486400" y="5361305"/>
            <a:ext cx="3521075" cy="1547495"/>
          </a:xfrm>
          <a:prstGeom prst="rect">
            <a:avLst/>
          </a:prstGeom>
          <a:noFill/>
          <a:ln>
            <a:noFill/>
          </a:ln>
        </p:spPr>
        <p:txBody>
          <a:bodyPr vert="horz" wrap="square" lIns="91440" tIns="45720" rIns="91440" bIns="45720" numCol="1" anchor="t" anchorCtr="0" compatLnSpc="1"/>
          <a:lstStyle>
            <a:lvl1pPr marL="0" indent="0" algn="l" rtl="0" eaLnBrk="0" fontAlgn="base" hangingPunct="0">
              <a:lnSpc>
                <a:spcPct val="120000"/>
              </a:lnSpc>
              <a:spcBef>
                <a:spcPts val="1000"/>
              </a:spcBef>
              <a:spcAft>
                <a:spcPct val="0"/>
              </a:spcAft>
              <a:buFont typeface="Arial" panose="020B0604020202020204" pitchFamily="34" charset="0"/>
              <a:buNone/>
              <a:defRPr sz="2000" kern="1200">
                <a:solidFill>
                  <a:srgbClr val="5F5560"/>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通过第一次</a:t>
            </a:r>
            <a:r>
              <a:rPr lang="zh-CN" altLang="en-US" dirty="0">
                <a:sym typeface="+mn-ea"/>
              </a:rPr>
              <a:t>查全验证</a:t>
            </a:r>
            <a:r>
              <a:rPr lang="zh-CN" altLang="en-US" dirty="0"/>
              <a:t>，命中率较低</a:t>
            </a:r>
            <a:endParaRPr lang="zh-CN" altLang="en-US" dirty="0"/>
          </a:p>
          <a:p>
            <a:endParaRPr lang="zh-CN" alt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solidFill>
                  <a:schemeClr val="tx1"/>
                </a:solidFill>
                <a:sym typeface="+mn-ea"/>
              </a:rPr>
              <a:t>检索过程及评估</a:t>
            </a:r>
            <a:endParaRPr lang="zh-CN" altLang="en-US" dirty="0">
              <a:solidFill>
                <a:schemeClr val="tx1"/>
              </a:solidFill>
              <a:sym typeface="+mn-ea"/>
            </a:endParaRPr>
          </a:p>
        </p:txBody>
      </p:sp>
      <p:sp>
        <p:nvSpPr>
          <p:cNvPr id="5" name="内容占位符 4"/>
          <p:cNvSpPr>
            <a:spLocks noGrp="1"/>
          </p:cNvSpPr>
          <p:nvPr>
            <p:ph idx="1"/>
          </p:nvPr>
        </p:nvSpPr>
        <p:spPr>
          <a:xfrm>
            <a:off x="3281045" y="3818890"/>
            <a:ext cx="9097645" cy="4214495"/>
          </a:xfrm>
        </p:spPr>
        <p:txBody>
          <a:bodyPr anchor="t" anchorCtr="0"/>
          <a:lstStyle/>
          <a:p>
            <a:r>
              <a:rPr lang="zh-CN" altLang="en-US" b="1" dirty="0">
                <a:solidFill>
                  <a:schemeClr val="tx1"/>
                </a:solidFill>
              </a:rPr>
              <a:t>第一次修正关键词，块1增加 铁道车辆、铁路车辆</a:t>
            </a:r>
            <a:endParaRPr lang="zh-CN" altLang="en-US" b="1" dirty="0">
              <a:solidFill>
                <a:schemeClr val="tx1"/>
              </a:solidFill>
            </a:endParaRPr>
          </a:p>
          <a:p>
            <a:r>
              <a:rPr lang="zh-CN" altLang="en-US" sz="1800" dirty="0">
                <a:solidFill>
                  <a:schemeClr val="tx1"/>
                </a:solidFill>
              </a:rPr>
              <a:t>(032)	  2017-08-16 16:00:39	  J 9+10+11+12+31+32 &lt;hits:142618&gt;</a:t>
            </a:r>
            <a:endParaRPr lang="zh-CN" altLang="en-US" sz="1800" dirty="0">
              <a:solidFill>
                <a:schemeClr val="tx1"/>
              </a:solidFill>
            </a:endParaRPr>
          </a:p>
          <a:p>
            <a:r>
              <a:rPr lang="zh-CN" altLang="en-US" sz="1800" dirty="0">
                <a:solidFill>
                  <a:schemeClr val="tx1"/>
                </a:solidFill>
              </a:rPr>
              <a:t>(033)	  2017-08-16 16:03:15	  J 16*32*25 &lt;hits:334&gt;</a:t>
            </a:r>
            <a:endParaRPr lang="zh-CN" altLang="en-US" sz="1800" dirty="0">
              <a:solidFill>
                <a:schemeClr val="tx1"/>
              </a:solidFill>
            </a:endParaRPr>
          </a:p>
          <a:p>
            <a:r>
              <a:rPr lang="zh-CN" altLang="en-US" sz="1800" dirty="0">
                <a:solidFill>
                  <a:schemeClr val="tx1"/>
                </a:solidFill>
              </a:rPr>
              <a:t>(034)	  2017-08-16 16:04:42	  J 33*27 &lt;hits:8&gt;</a:t>
            </a:r>
            <a:r>
              <a:rPr lang="zh-CN" altLang="en-US" sz="1800" b="1" dirty="0">
                <a:solidFill>
                  <a:schemeClr val="tx1"/>
                </a:solidFill>
              </a:rPr>
              <a:t>第一次修正后查询评估 8/8</a:t>
            </a:r>
            <a:endParaRPr lang="zh-CN" altLang="en-US" sz="1800" b="1" dirty="0">
              <a:solidFill>
                <a:schemeClr val="tx1"/>
              </a:solidFill>
            </a:endParaRPr>
          </a:p>
        </p:txBody>
      </p:sp>
      <p:sp>
        <p:nvSpPr>
          <p:cNvPr id="2" name="内容占位符 5"/>
          <p:cNvSpPr>
            <a:spLocks noGrp="1"/>
          </p:cNvSpPr>
          <p:nvPr/>
        </p:nvSpPr>
        <p:spPr>
          <a:xfrm>
            <a:off x="5943600" y="5775325"/>
            <a:ext cx="3521075" cy="1547495"/>
          </a:xfrm>
          <a:prstGeom prst="rect">
            <a:avLst/>
          </a:prstGeom>
          <a:noFill/>
          <a:ln>
            <a:noFill/>
          </a:ln>
        </p:spPr>
        <p:txBody>
          <a:bodyPr vert="horz" wrap="square" lIns="91440" tIns="45720" rIns="91440" bIns="45720" numCol="1" anchor="t" anchorCtr="0" compatLnSpc="1"/>
          <a:lstStyle>
            <a:lvl1pPr marL="0" indent="0" algn="l" rtl="0" eaLnBrk="0" fontAlgn="base" hangingPunct="0">
              <a:lnSpc>
                <a:spcPct val="120000"/>
              </a:lnSpc>
              <a:spcBef>
                <a:spcPts val="1000"/>
              </a:spcBef>
              <a:spcAft>
                <a:spcPct val="0"/>
              </a:spcAft>
              <a:buFont typeface="Arial" panose="020B0604020202020204" pitchFamily="34" charset="0"/>
              <a:buNone/>
              <a:defRPr sz="2000" kern="1200">
                <a:solidFill>
                  <a:srgbClr val="5F5560"/>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tx1"/>
                </a:solidFill>
              </a:rPr>
              <a:t>通过第一次</a:t>
            </a:r>
            <a:r>
              <a:rPr lang="zh-CN" altLang="en-US" dirty="0">
                <a:solidFill>
                  <a:schemeClr val="tx1"/>
                </a:solidFill>
                <a:sym typeface="+mn-ea"/>
              </a:rPr>
              <a:t>修正关键词</a:t>
            </a:r>
            <a:r>
              <a:rPr lang="zh-CN" altLang="en-US" dirty="0">
                <a:solidFill>
                  <a:schemeClr val="tx1"/>
                </a:solidFill>
              </a:rPr>
              <a:t>，命中率</a:t>
            </a:r>
            <a:r>
              <a:rPr lang="en-US" altLang="zh-CN" dirty="0">
                <a:solidFill>
                  <a:schemeClr val="tx1"/>
                </a:solidFill>
              </a:rPr>
              <a:t>100%</a:t>
            </a:r>
            <a:endParaRPr lang="en-US" altLang="zh-CN" dirty="0">
              <a:solidFill>
                <a:schemeClr val="tx1"/>
              </a:solidFill>
            </a:endParaRPr>
          </a:p>
          <a:p>
            <a:endParaRPr lang="en-US" altLang="zh-CN" dirty="0">
              <a:solidFill>
                <a:schemeClr val="tx1"/>
              </a:solidFill>
            </a:endParaRPr>
          </a:p>
        </p:txBody>
      </p:sp>
      <p:graphicFrame>
        <p:nvGraphicFramePr>
          <p:cNvPr id="3" name="表格 2"/>
          <p:cNvGraphicFramePr/>
          <p:nvPr/>
        </p:nvGraphicFramePr>
        <p:xfrm>
          <a:off x="4870450" y="1174115"/>
          <a:ext cx="6483350" cy="2279650"/>
        </p:xfrm>
        <a:graphic>
          <a:graphicData uri="http://schemas.openxmlformats.org/drawingml/2006/table">
            <a:tbl>
              <a:tblPr firstRow="1" bandRow="1">
                <a:tableStyleId>{5940675A-B579-460E-94D1-54222C63F5DA}</a:tableStyleId>
              </a:tblPr>
              <a:tblGrid>
                <a:gridCol w="1590675"/>
                <a:gridCol w="3561715"/>
                <a:gridCol w="1330960"/>
              </a:tblGrid>
              <a:tr h="450850">
                <a:tc>
                  <a:txBody>
                    <a:bodyPr/>
                    <a:p>
                      <a:pPr algn="ctr" eaLnBrk="0" fontAlgn="base" hangingPunct="0">
                        <a:lnSpc>
                          <a:spcPct val="120000"/>
                        </a:lnSpc>
                        <a:spcBef>
                          <a:spcPts val="1000"/>
                        </a:spcBef>
                        <a:buFont typeface="Arial" panose="020B0604020202020204" pitchFamily="34" charset="0"/>
                        <a:buNone/>
                      </a:pPr>
                      <a:r>
                        <a:rPr lang="zh-CN" altLang="en-US" sz="1800" b="0" dirty="0">
                          <a:solidFill>
                            <a:srgbClr val="5F5560"/>
                          </a:solidFill>
                        </a:rPr>
                        <a:t> </a:t>
                      </a:r>
                      <a:endParaRPr lang="zh-CN" altLang="en-US" sz="18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1800" b="0" dirty="0">
                          <a:solidFill>
                            <a:srgbClr val="5F5560"/>
                          </a:solidFill>
                        </a:rPr>
                        <a:t>关键词</a:t>
                      </a:r>
                      <a:endParaRPr lang="zh-CN" altLang="en-US" sz="18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1800" b="0" dirty="0">
                          <a:solidFill>
                            <a:srgbClr val="5F5560"/>
                          </a:solidFill>
                        </a:rPr>
                        <a:t>分类号</a:t>
                      </a:r>
                      <a:endParaRPr lang="zh-CN" altLang="en-US" sz="1800" b="0" dirty="0">
                        <a:solidFill>
                          <a:srgbClr val="5F5560"/>
                        </a:solidFill>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7860">
                <a:tc>
                  <a:txBody>
                    <a:bodyPr/>
                    <a:p>
                      <a:pPr algn="ctr" eaLnBrk="0" fontAlgn="base" hangingPunct="0">
                        <a:lnSpc>
                          <a:spcPct val="120000"/>
                        </a:lnSpc>
                        <a:spcBef>
                          <a:spcPts val="1000"/>
                        </a:spcBef>
                        <a:buFont typeface="Arial" panose="020B0604020202020204" pitchFamily="34" charset="0"/>
                        <a:buNone/>
                      </a:pPr>
                      <a:r>
                        <a:rPr lang="zh-CN" altLang="en-US" sz="1800" b="0" dirty="0">
                          <a:solidFill>
                            <a:srgbClr val="5F5560"/>
                          </a:solidFill>
                        </a:rPr>
                        <a:t>块1：火车</a:t>
                      </a:r>
                      <a:endParaRPr lang="zh-CN" altLang="en-US" sz="18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1800" b="0" dirty="0">
                          <a:solidFill>
                            <a:srgbClr val="5F5560"/>
                          </a:solidFill>
                        </a:rPr>
                        <a:t>火车、动车、高铁、列车、铁路车辆、铁道车辆</a:t>
                      </a:r>
                      <a:endParaRPr lang="zh-CN" altLang="en-US" sz="18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1800" b="0" dirty="0">
                          <a:solidFill>
                            <a:srgbClr val="5F5560"/>
                          </a:solidFill>
                        </a:rPr>
                        <a:t>B61D</a:t>
                      </a:r>
                      <a:endParaRPr lang="zh-CN" altLang="en-US" sz="1800" b="0" dirty="0">
                        <a:solidFill>
                          <a:srgbClr val="5F5560"/>
                        </a:solidFill>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0850">
                <a:tc>
                  <a:txBody>
                    <a:bodyPr/>
                    <a:p>
                      <a:pPr algn="ctr" eaLnBrk="0" fontAlgn="base" hangingPunct="0">
                        <a:lnSpc>
                          <a:spcPct val="120000"/>
                        </a:lnSpc>
                        <a:spcBef>
                          <a:spcPts val="1000"/>
                        </a:spcBef>
                        <a:buFont typeface="Arial" panose="020B0604020202020204" pitchFamily="34" charset="0"/>
                        <a:buNone/>
                      </a:pPr>
                      <a:r>
                        <a:rPr lang="zh-CN" altLang="en-US" sz="1800" b="0" dirty="0">
                          <a:solidFill>
                            <a:srgbClr val="5F5560"/>
                          </a:solidFill>
                        </a:rPr>
                        <a:t>块2：轮对</a:t>
                      </a:r>
                      <a:endParaRPr lang="zh-CN" altLang="en-US" sz="18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1800" b="0" dirty="0">
                          <a:solidFill>
                            <a:srgbClr val="5F5560"/>
                          </a:solidFill>
                        </a:rPr>
                        <a:t>轮对</a:t>
                      </a:r>
                      <a:endParaRPr lang="zh-CN" altLang="en-US" sz="18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1800" b="0" dirty="0">
                          <a:solidFill>
                            <a:srgbClr val="5F5560"/>
                          </a:solidFill>
                        </a:rPr>
                        <a:t>B60B </a:t>
                      </a:r>
                      <a:endParaRPr lang="zh-CN" altLang="en-US" sz="1800" b="0" dirty="0">
                        <a:solidFill>
                          <a:srgbClr val="5F5560"/>
                        </a:solidFill>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0090">
                <a:tc>
                  <a:txBody>
                    <a:bodyPr/>
                    <a:p>
                      <a:pPr algn="ctr" eaLnBrk="0" fontAlgn="base" hangingPunct="0">
                        <a:lnSpc>
                          <a:spcPct val="120000"/>
                        </a:lnSpc>
                        <a:spcBef>
                          <a:spcPts val="1000"/>
                        </a:spcBef>
                        <a:buFont typeface="Arial" panose="020B0604020202020204" pitchFamily="34" charset="0"/>
                        <a:buNone/>
                      </a:pPr>
                      <a:r>
                        <a:rPr lang="zh-CN" altLang="en-US" sz="1800" b="0" dirty="0">
                          <a:solidFill>
                            <a:srgbClr val="5F5560"/>
                          </a:solidFill>
                        </a:rPr>
                        <a:t>块3：检测装置</a:t>
                      </a:r>
                      <a:endParaRPr lang="zh-CN" altLang="en-US" sz="18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eaLnBrk="0" fontAlgn="base" hangingPunct="0">
                        <a:lnSpc>
                          <a:spcPct val="120000"/>
                        </a:lnSpc>
                        <a:spcBef>
                          <a:spcPts val="1000"/>
                        </a:spcBef>
                        <a:buFont typeface="Arial" panose="020B0604020202020204" pitchFamily="34" charset="0"/>
                        <a:buNone/>
                      </a:pPr>
                      <a:r>
                        <a:rPr lang="zh-CN" altLang="en-US" sz="1800" b="0" dirty="0">
                          <a:solidFill>
                            <a:srgbClr val="5F5560"/>
                          </a:solidFill>
                        </a:rPr>
                        <a:t>检测、测量、测试 </a:t>
                      </a:r>
                      <a:endParaRPr lang="zh-CN" altLang="en-US" sz="1800" b="0" dirty="0">
                        <a:solidFill>
                          <a:srgbClr val="5F5560"/>
                        </a:solidFill>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1000" b="0">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solidFill>
                  <a:schemeClr val="tx1"/>
                </a:solidFill>
                <a:sym typeface="+mn-ea"/>
              </a:rPr>
              <a:t>检索过程及评估</a:t>
            </a:r>
            <a:endParaRPr lang="zh-CN" altLang="en-US" dirty="0">
              <a:solidFill>
                <a:schemeClr val="tx1"/>
              </a:solidFill>
              <a:sym typeface="+mn-ea"/>
            </a:endParaRPr>
          </a:p>
        </p:txBody>
      </p:sp>
      <p:sp>
        <p:nvSpPr>
          <p:cNvPr id="5" name="内容占位符 4"/>
          <p:cNvSpPr>
            <a:spLocks noGrp="1"/>
          </p:cNvSpPr>
          <p:nvPr>
            <p:ph idx="1"/>
          </p:nvPr>
        </p:nvSpPr>
        <p:spPr>
          <a:xfrm>
            <a:off x="3155315" y="1560830"/>
            <a:ext cx="9097645" cy="4214495"/>
          </a:xfrm>
        </p:spPr>
        <p:txBody>
          <a:bodyPr anchor="t" anchorCtr="0"/>
          <a:lstStyle/>
          <a:p>
            <a:r>
              <a:rPr lang="zh-CN" altLang="en-US" b="1" dirty="0">
                <a:solidFill>
                  <a:schemeClr val="tx1"/>
                </a:solidFill>
              </a:rPr>
              <a:t>第二次查全验证：</a:t>
            </a:r>
            <a:endParaRPr lang="zh-CN" altLang="en-US" b="1" dirty="0">
              <a:solidFill>
                <a:schemeClr val="tx1"/>
              </a:solidFill>
            </a:endParaRPr>
          </a:p>
          <a:p>
            <a:r>
              <a:rPr lang="zh-CN" altLang="en-US" dirty="0">
                <a:solidFill>
                  <a:schemeClr val="tx1"/>
                </a:solidFill>
              </a:rPr>
              <a:t>(035)	  2017-08-16 16:10:19	  F PA 成都铁安科技有限责任公司 &lt;hits:90&gt;</a:t>
            </a:r>
            <a:endParaRPr lang="zh-CN" altLang="en-US" dirty="0">
              <a:solidFill>
                <a:schemeClr val="tx1"/>
              </a:solidFill>
            </a:endParaRPr>
          </a:p>
          <a:p>
            <a:r>
              <a:rPr lang="zh-CN" altLang="en-US" dirty="0">
                <a:solidFill>
                  <a:schemeClr val="tx1"/>
                </a:solidFill>
              </a:rPr>
              <a:t>(036)	  2017-08-16 16:11:36	 FAN 201320813084+201420513972+201610606086+201520980908+201610794118+201511033171+201310554868+201410385557+201510867557+201510870579+201520046871+201621027682+201520981198+201420804214+201610211527+201510867015+201410454076+201520982012+201410454067+201621022218+201621025782+201520980974 &lt;hits:22&gt;</a:t>
            </a:r>
            <a:endParaRPr lang="zh-CN" altLang="en-US" dirty="0">
              <a:solidFill>
                <a:schemeClr val="tx1"/>
              </a:solidFill>
            </a:endParaRPr>
          </a:p>
          <a:p>
            <a:r>
              <a:rPr lang="zh-CN" altLang="en-US" dirty="0">
                <a:solidFill>
                  <a:schemeClr val="tx1"/>
                </a:solidFill>
              </a:rPr>
              <a:t>(037)	  2017-08-16 16:12:52	  J 33*36 &lt;hits:19&gt; </a:t>
            </a:r>
            <a:r>
              <a:rPr lang="zh-CN" altLang="en-US" b="1" dirty="0">
                <a:solidFill>
                  <a:schemeClr val="tx1"/>
                </a:solidFill>
              </a:rPr>
              <a:t>第二次查询评估 19/22</a:t>
            </a:r>
            <a:endParaRPr lang="zh-CN" altLang="en-US" b="1" dirty="0">
              <a:solidFill>
                <a:schemeClr val="tx1"/>
              </a:solidFil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solidFill>
                  <a:schemeClr val="tx1"/>
                </a:solidFill>
                <a:sym typeface="+mn-ea"/>
              </a:rPr>
              <a:t>检索过程及评估</a:t>
            </a:r>
            <a:endParaRPr lang="zh-CN" altLang="en-US" dirty="0">
              <a:solidFill>
                <a:schemeClr val="tx1"/>
              </a:solidFill>
              <a:sym typeface="+mn-ea"/>
            </a:endParaRPr>
          </a:p>
        </p:txBody>
      </p:sp>
      <p:sp>
        <p:nvSpPr>
          <p:cNvPr id="5" name="内容占位符 4"/>
          <p:cNvSpPr>
            <a:spLocks noGrp="1"/>
          </p:cNvSpPr>
          <p:nvPr>
            <p:ph idx="1"/>
          </p:nvPr>
        </p:nvSpPr>
        <p:spPr>
          <a:xfrm>
            <a:off x="3155315" y="1560830"/>
            <a:ext cx="9097645" cy="4214495"/>
          </a:xfrm>
        </p:spPr>
        <p:txBody>
          <a:bodyPr anchor="t" anchorCtr="0"/>
          <a:lstStyle/>
          <a:p>
            <a:r>
              <a:rPr lang="zh-CN" altLang="en-US" b="1" dirty="0">
                <a:solidFill>
                  <a:schemeClr val="tx1"/>
                </a:solidFill>
              </a:rPr>
              <a:t>第三次查全验证</a:t>
            </a:r>
            <a:endParaRPr lang="zh-CN" altLang="en-US" b="1" dirty="0">
              <a:solidFill>
                <a:schemeClr val="tx1"/>
              </a:solidFill>
            </a:endParaRPr>
          </a:p>
          <a:p>
            <a:r>
              <a:rPr lang="zh-CN" altLang="en-US" dirty="0">
                <a:solidFill>
                  <a:schemeClr val="tx1"/>
                </a:solidFill>
              </a:rPr>
              <a:t>(038)	  2017-08-16 16:19:21	  F IC B60B &lt;hits:18752&gt;</a:t>
            </a:r>
            <a:endParaRPr lang="zh-CN" altLang="en-US" dirty="0">
              <a:solidFill>
                <a:schemeClr val="tx1"/>
              </a:solidFill>
            </a:endParaRPr>
          </a:p>
          <a:p>
            <a:r>
              <a:rPr lang="zh-CN" altLang="en-US" dirty="0">
                <a:solidFill>
                  <a:schemeClr val="tx1"/>
                </a:solidFill>
              </a:rPr>
              <a:t>(039)	  2017-08-16 16:20:06	  J 33*38 &lt;hits:328&gt;</a:t>
            </a:r>
            <a:r>
              <a:rPr lang="zh-CN" altLang="en-US" b="1" dirty="0">
                <a:solidFill>
                  <a:schemeClr val="tx1"/>
                </a:solidFill>
              </a:rPr>
              <a:t>第三次查询评估328/334</a:t>
            </a:r>
            <a:endParaRPr lang="zh-CN" altLang="en-US" b="1" dirty="0">
              <a:solidFill>
                <a:schemeClr val="tx1"/>
              </a:solidFill>
            </a:endParaRPr>
          </a:p>
          <a:p>
            <a:endParaRPr lang="zh-CN" altLang="en-US" b="1" dirty="0">
              <a:solidFill>
                <a:schemeClr val="tx1"/>
              </a:solidFill>
            </a:endParaRPr>
          </a:p>
          <a:p>
            <a:r>
              <a:rPr lang="zh-CN" altLang="en-US" sz="2400" dirty="0">
                <a:solidFill>
                  <a:schemeClr val="tx1"/>
                </a:solidFill>
              </a:rPr>
              <a:t>自此完成检索，通过检索过程，了解了块检索相关流程和查全验证的方式，对于专利检索分析的基础工作受益无穷。</a:t>
            </a:r>
            <a:endParaRPr lang="zh-CN" altLang="en-US" sz="2400" dirty="0">
              <a:solidFill>
                <a:schemeClr val="tx1"/>
              </a:solidFill>
            </a:endParaRPr>
          </a:p>
        </p:txBody>
      </p:sp>
    </p:spTree>
    <p:custDataLst>
      <p:tags r:id="rId1"/>
    </p:custDataLst>
  </p:cSld>
  <p:clrMapOvr>
    <a:masterClrMapping/>
  </p:clrMapOvr>
</p:sld>
</file>

<file path=ppt/tags/tag1.xml><?xml version="1.0" encoding="utf-8"?>
<p:tagLst xmlns:p="http://schemas.openxmlformats.org/presentationml/2006/main">
  <p:tag name="KSO_WM_TAG_VERSION" val="1.0"/>
  <p:tag name="KSO_WM_TEMPLATE_CATEGORY" val="basetag"/>
  <p:tag name="KSO_WM_TEMPLATE_INDEX" val="20163688"/>
</p:tagLst>
</file>

<file path=ppt/tags/tag10.xml><?xml version="1.0" encoding="utf-8"?>
<p:tagLst xmlns:p="http://schemas.openxmlformats.org/presentationml/2006/main">
  <p:tag name="KSO_WM_TEMPLATE_CATEGORY" val="basetag"/>
  <p:tag name="KSO_WM_TEMPLATE_INDEX" val="20163688"/>
  <p:tag name="KSO_WM_TAG_VERSION" val="1.0"/>
  <p:tag name="KSO_WM_SLIDE_ID" val="basetag20163688_2"/>
  <p:tag name="KSO_WM_SLIDE_INDEX" val="2"/>
  <p:tag name="KSO_WM_SLIDE_ITEM_CNT" val="0"/>
  <p:tag name="KSO_WM_SLIDE_TYPE" val="text"/>
  <p:tag name="KSO_WM_BEAUTIFY_FLAG" val="#wm#"/>
</p:tagLst>
</file>

<file path=ppt/tags/tag11.xml><?xml version="1.0" encoding="utf-8"?>
<p:tagLst xmlns:p="http://schemas.openxmlformats.org/presentationml/2006/main">
  <p:tag name="KSO_WM_TEMPLATE_CATEGORY" val="basetag"/>
  <p:tag name="KSO_WM_TEMPLATE_INDEX" val="20163688"/>
  <p:tag name="KSO_WM_TAG_VERSION" val="1.0"/>
  <p:tag name="KSO_WM_SLIDE_ID" val="basetag20163688_2"/>
  <p:tag name="KSO_WM_SLIDE_INDEX" val="2"/>
  <p:tag name="KSO_WM_SLIDE_ITEM_CNT" val="0"/>
  <p:tag name="KSO_WM_SLIDE_TYPE" val="text"/>
  <p:tag name="KSO_WM_BEAUTIFY_FLAG" val="#wm#"/>
</p:tagLst>
</file>

<file path=ppt/tags/tag12.xml><?xml version="1.0" encoding="utf-8"?>
<p:tagLst xmlns:p="http://schemas.openxmlformats.org/presentationml/2006/main">
  <p:tag name="KSO_WM_TEMPLATE_CATEGORY" val="basetag"/>
  <p:tag name="KSO_WM_TEMPLATE_INDEX" val="20163688"/>
  <p:tag name="KSO_WM_TAG_VERSION" val="1.0"/>
  <p:tag name="KSO_WM_SLIDE_ID" val="basetag20163688_2"/>
  <p:tag name="KSO_WM_SLIDE_INDEX" val="2"/>
  <p:tag name="KSO_WM_SLIDE_ITEM_CNT" val="0"/>
  <p:tag name="KSO_WM_SLIDE_TYPE" val="text"/>
  <p:tag name="KSO_WM_BEAUTIFY_FLAG" val="#wm#"/>
</p:tagLst>
</file>

<file path=ppt/tags/tag13.xml><?xml version="1.0" encoding="utf-8"?>
<p:tagLst xmlns:p="http://schemas.openxmlformats.org/presentationml/2006/main">
  <p:tag name="KSO_WM_BEAUTIFY_FLAG" val="#wm#"/>
  <p:tag name="KSO_WM_TEMPLATE_CATEGORY" val="basetag"/>
  <p:tag name="KSO_WM_TEMPLATE_INDEX" val="20163688"/>
</p:tagLst>
</file>

<file path=ppt/tags/tag14.xml><?xml version="1.0" encoding="utf-8"?>
<p:tagLst xmlns:p="http://schemas.openxmlformats.org/presentationml/2006/main">
  <p:tag name="KSO_WM_BEAUTIFY_FLAG" val="#wm#"/>
  <p:tag name="KSO_WM_TEMPLATE_CATEGORY" val="basetag"/>
  <p:tag name="KSO_WM_TEMPLATE_INDEX" val="20163688"/>
</p:tagLst>
</file>

<file path=ppt/tags/tag15.xml><?xml version="1.0" encoding="utf-8"?>
<p:tagLst xmlns:p="http://schemas.openxmlformats.org/presentationml/2006/main">
  <p:tag name="KSO_WM_BEAUTIFY_FLAG" val="#wm#"/>
  <p:tag name="KSO_WM_TEMPLATE_CATEGORY" val="basetag"/>
  <p:tag name="KSO_WM_TEMPLATE_INDEX" val="20163688"/>
</p:tagLst>
</file>

<file path=ppt/tags/tag16.xml><?xml version="1.0" encoding="utf-8"?>
<p:tagLst xmlns:p="http://schemas.openxmlformats.org/presentationml/2006/main">
  <p:tag name="KSO_WM_BEAUTIFY_FLAG" val="#wm#"/>
  <p:tag name="KSO_WM_TEMPLATE_CATEGORY" val="basetag"/>
  <p:tag name="KSO_WM_TEMPLATE_INDEX" val="20163688"/>
</p:tagLst>
</file>

<file path=ppt/tags/tag17.xml><?xml version="1.0" encoding="utf-8"?>
<p:tagLst xmlns:p="http://schemas.openxmlformats.org/presentationml/2006/main">
  <p:tag name="KSO_WM_TEMPLATE_CATEGORY" val="basetag"/>
  <p:tag name="KSO_WM_TEMPLATE_INDEX" val="20163688"/>
  <p:tag name="KSO_WM_TAG_VERSION" val="1.0"/>
  <p:tag name="KSO_WM_SLIDE_ID" val="basetag20163688_20"/>
  <p:tag name="KSO_WM_SLIDE_INDEX" val="20"/>
  <p:tag name="KSO_WM_SLIDE_ITEM_CNT" val="0"/>
  <p:tag name="KSO_WM_SLIDE_TYPE" val="text"/>
  <p:tag name="KSO_WM_BEAUTIFY_FLAG" val="#wm#"/>
</p:tagLst>
</file>

<file path=ppt/tags/tag18.xml><?xml version="1.0" encoding="utf-8"?>
<p:tagLst xmlns:p="http://schemas.openxmlformats.org/presentationml/2006/main">
  <p:tag name="KSO_WM_TEMPLATE_CATEGORY" val="basetag"/>
  <p:tag name="KSO_WM_TEMPLATE_INDEX" val="20163688"/>
  <p:tag name="KSO_WM_TAG_VERSION" val="1.0"/>
  <p:tag name="KSO_WM_SLIDE_ID" val="basetag20163688_15"/>
  <p:tag name="KSO_WM_SLIDE_INDEX" val="15"/>
  <p:tag name="KSO_WM_SLIDE_ITEM_CNT" val="0"/>
  <p:tag name="KSO_WM_SLIDE_TYPE" val="text"/>
  <p:tag name="KSO_WM_BEAUTIFY_FLAG" val="#wm#"/>
</p:tagLst>
</file>

<file path=ppt/tags/tag19.xml><?xml version="1.0" encoding="utf-8"?>
<p:tagLst xmlns:p="http://schemas.openxmlformats.org/presentationml/2006/main">
  <p:tag name="KSO_WM_TEMPLATE_CATEGORY" val="basetag"/>
  <p:tag name="KSO_WM_TEMPLATE_INDEX" val="20163688"/>
  <p:tag name="KSO_WM_TAG_VERSION" val="1.0"/>
  <p:tag name="KSO_WM_SLIDE_ID" val="basetag20163688_1"/>
  <p:tag name="KSO_WM_SLIDE_INDEX" val="1"/>
  <p:tag name="KSO_WM_SLIDE_ITEM_CNT" val="0"/>
  <p:tag name="KSO_WM_SLIDE_TYPE" val="title"/>
  <p:tag name="KSO_WM_TEMPLATE_THUMBS_INDEX" val="1、6、7、8、10、14、17、19、20、22、23、24、32、33、34、35"/>
  <p:tag name="KSO_WM_BEAUTIFY_FLAG" val="#wm#"/>
</p:tagLst>
</file>

<file path=ppt/tags/tag2.xml><?xml version="1.0" encoding="utf-8"?>
<p:tagLst xmlns:p="http://schemas.openxmlformats.org/presentationml/2006/main">
  <p:tag name="KSO_WM_TAG_VERSION" val="1.0"/>
  <p:tag name="KSO_WM_TEMPLATE_CATEGORY" val="basetag"/>
  <p:tag name="KSO_WM_TEMPLATE_INDEX" val="20163688"/>
</p:tagLst>
</file>

<file path=ppt/tags/tag20.xml><?xml version="1.0" encoding="utf-8"?>
<p:tagLst xmlns:p="http://schemas.openxmlformats.org/presentationml/2006/main">
  <p:tag name="KSO_WM_TEMPLATE_CATEGORY" val="basetag"/>
  <p:tag name="KSO_WM_TEMPLATE_INDEX" val="20163688"/>
  <p:tag name="KSO_WM_TAG_VERSION" val="1.0"/>
  <p:tag name="KSO_WM_SLIDE_ID" val="basetag20163688_2"/>
  <p:tag name="KSO_WM_SLIDE_INDEX" val="2"/>
  <p:tag name="KSO_WM_SLIDE_ITEM_CNT" val="0"/>
  <p:tag name="KSO_WM_SLIDE_TYPE" val="text"/>
  <p:tag name="KSO_WM_BEAUTIFY_FLAG" val="#wm#"/>
</p:tagLst>
</file>

<file path=ppt/tags/tag21.xml><?xml version="1.0" encoding="utf-8"?>
<p:tagLst xmlns:p="http://schemas.openxmlformats.org/presentationml/2006/main">
  <p:tag name="KSO_WM_TEMPLATE_CATEGORY" val="basetag"/>
  <p:tag name="KSO_WM_TEMPLATE_INDEX" val="20163688"/>
  <p:tag name="KSO_WM_TAG_VERSION" val="1.0"/>
  <p:tag name="KSO_WM_SLIDE_ID" val="basetag20163688_1"/>
  <p:tag name="KSO_WM_SLIDE_INDEX" val="1"/>
  <p:tag name="KSO_WM_SLIDE_ITEM_CNT" val="0"/>
  <p:tag name="KSO_WM_SLIDE_TYPE" val="title"/>
  <p:tag name="KSO_WM_TEMPLATE_THUMBS_INDEX" val="1、6、7、8、10、14、17、19、20、22、23、24、32、33、34、35"/>
  <p:tag name="KSO_WM_BEAUTIFY_FLAG" val="#wm#"/>
</p:tagLst>
</file>

<file path=ppt/tags/tag22.xml><?xml version="1.0" encoding="utf-8"?>
<p:tagLst xmlns:p="http://schemas.openxmlformats.org/presentationml/2006/main">
  <p:tag name="KSO_WM_TEMPLATE_CATEGORY" val="basetag"/>
  <p:tag name="KSO_WM_TEMPLATE_INDEX" val="20163688"/>
  <p:tag name="KSO_WM_TAG_VERSION" val="1.0"/>
  <p:tag name="KSO_WM_SLIDE_ID" val="basetag20163688_11"/>
  <p:tag name="KSO_WM_SLIDE_INDEX" val="11"/>
  <p:tag name="KSO_WM_SLIDE_ITEM_CNT" val="0"/>
  <p:tag name="KSO_WM_SLIDE_TYPE" val="text"/>
  <p:tag name="KSO_WM_BEAUTIFY_FLAG" val="#wm#"/>
</p:tagLst>
</file>

<file path=ppt/tags/tag23.xml><?xml version="1.0" encoding="utf-8"?>
<p:tagLst xmlns:p="http://schemas.openxmlformats.org/presentationml/2006/main">
  <p:tag name="KSO_WM_TEMPLATE_CATEGORY" val="basetag"/>
  <p:tag name="KSO_WM_TEMPLATE_INDEX" val="20163688"/>
  <p:tag name="KSO_WM_TAG_VERSION" val="1.0"/>
  <p:tag name="KSO_WM_SLIDE_ID" val="basetag20163688_2"/>
  <p:tag name="KSO_WM_SLIDE_INDEX" val="2"/>
  <p:tag name="KSO_WM_SLIDE_ITEM_CNT" val="0"/>
  <p:tag name="KSO_WM_SLIDE_TYPE" val="text"/>
  <p:tag name="KSO_WM_BEAUTIFY_FLAG" val="#wm#"/>
</p:tagLst>
</file>

<file path=ppt/tags/tag24.xml><?xml version="1.0" encoding="utf-8"?>
<p:tagLst xmlns:p="http://schemas.openxmlformats.org/presentationml/2006/main">
  <p:tag name="KSO_WM_TEMPLATE_CATEGORY" val="basetag"/>
  <p:tag name="KSO_WM_TEMPLATE_INDEX" val="20163688"/>
  <p:tag name="KSO_WM_TAG_VERSION" val="1.0"/>
  <p:tag name="KSO_WM_SLIDE_ID" val="basetag20163688_5"/>
  <p:tag name="KSO_WM_SLIDE_INDEX" val="5"/>
  <p:tag name="KSO_WM_SLIDE_ITEM_CNT" val="0"/>
  <p:tag name="KSO_WM_SLIDE_TYPE" val="text"/>
  <p:tag name="KSO_WM_BEAUTIFY_FLAG" val="#wm#"/>
</p:tagLst>
</file>

<file path=ppt/tags/tag25.xml><?xml version="1.0" encoding="utf-8"?>
<p:tagLst xmlns:p="http://schemas.openxmlformats.org/presentationml/2006/main">
  <p:tag name="KSO_WM_TEMPLATE_CATEGORY" val="basetag"/>
  <p:tag name="KSO_WM_TEMPLATE_INDEX" val="20163688"/>
  <p:tag name="KSO_WM_TAG_VERSION" val="1.0"/>
  <p:tag name="KSO_WM_SLIDE_ID" val="basetag20163688_3"/>
  <p:tag name="KSO_WM_SLIDE_INDEX" val="3"/>
  <p:tag name="KSO_WM_SLIDE_ITEM_CNT" val="0"/>
  <p:tag name="KSO_WM_SLIDE_TYPE" val="text"/>
  <p:tag name="KSO_WM_BEAUTIFY_FLAG" val="#wm#"/>
</p:tagLst>
</file>

<file path=ppt/tags/tag26.xml><?xml version="1.0" encoding="utf-8"?>
<p:tagLst xmlns:p="http://schemas.openxmlformats.org/presentationml/2006/main">
  <p:tag name="KSO_WM_TEMPLATE_CATEGORY" val="basetag"/>
  <p:tag name="KSO_WM_TEMPLATE_INDEX" val="20163688"/>
  <p:tag name="KSO_WM_TAG_VERSION" val="1.0"/>
  <p:tag name="KSO_WM_SLIDE_ID" val="basetag20163688_7"/>
  <p:tag name="KSO_WM_SLIDE_INDEX" val="7"/>
  <p:tag name="KSO_WM_SLIDE_ITEM_CNT" val="0"/>
  <p:tag name="KSO_WM_SLIDE_TYPE" val="sectionTitle"/>
  <p:tag name="KSO_WM_BEAUTIFY_FLAG" val="#wm#"/>
</p:tagLst>
</file>

<file path=ppt/tags/tag3.xml><?xml version="1.0" encoding="utf-8"?>
<p:tagLst xmlns:p="http://schemas.openxmlformats.org/presentationml/2006/main">
  <p:tag name="KSO_WM_TEMPLATE_CATEGORY" val="basetag"/>
  <p:tag name="KSO_WM_TEMPLATE_INDEX" val="20163688"/>
  <p:tag name="KSO_WM_TAG_VERSION" val="1.0"/>
  <p:tag name="KSO_WM_TEMPLATE_THUMBS_INDEX" val="1、6、7、8、10、14、17、19、20、22、23、24、32、33、34、35"/>
  <p:tag name="KSO_WM_BEAUTIFY_FLAG" val="#wm#"/>
</p:tagLst>
</file>

<file path=ppt/tags/tag4.xml><?xml version="1.0" encoding="utf-8"?>
<p:tagLst xmlns:p="http://schemas.openxmlformats.org/presentationml/2006/main">
  <p:tag name="KSO_WM_TEMPLATE_CATEGORY" val="basetag"/>
  <p:tag name="KSO_WM_TEMPLATE_INDEX" val="20163688"/>
  <p:tag name="KSO_WM_TAG_VERSION" val="1.0"/>
  <p:tag name="KSO_WM_SLIDE_ID" val="basetag20163688_1"/>
  <p:tag name="KSO_WM_SLIDE_INDEX" val="1"/>
  <p:tag name="KSO_WM_SLIDE_ITEM_CNT" val="0"/>
  <p:tag name="KSO_WM_SLIDE_TYPE" val="title"/>
  <p:tag name="KSO_WM_TEMPLATE_THUMBS_INDEX" val="1、6、7、8、10、14、17、19、20、22、23、24、32、33、34、35"/>
  <p:tag name="KSO_WM_BEAUTIFY_FLAG" val="#wm#"/>
</p:tagLst>
</file>

<file path=ppt/tags/tag5.xml><?xml version="1.0" encoding="utf-8"?>
<p:tagLst xmlns:p="http://schemas.openxmlformats.org/presentationml/2006/main">
  <p:tag name="KSO_WM_TEMPLATE_CATEGORY" val="basetag"/>
  <p:tag name="KSO_WM_TEMPLATE_INDEX" val="20163688"/>
  <p:tag name="KSO_WM_TAG_VERSION" val="1.0"/>
  <p:tag name="KSO_WM_SLIDE_ID" val="basetag20163688_6"/>
  <p:tag name="KSO_WM_SLIDE_INDEX" val="6"/>
  <p:tag name="KSO_WM_SLIDE_ITEM_CNT" val="0"/>
  <p:tag name="KSO_WM_SLIDE_TYPE" val="contents"/>
  <p:tag name="KSO_WM_BEAUTIFY_FLAG" val="#wm#"/>
</p:tagLst>
</file>

<file path=ppt/tags/tag6.xml><?xml version="1.0" encoding="utf-8"?>
<p:tagLst xmlns:p="http://schemas.openxmlformats.org/presentationml/2006/main">
  <p:tag name="KSO_WM_TEMPLATE_CATEGORY" val="basetag"/>
  <p:tag name="KSO_WM_TEMPLATE_INDEX" val="20163688"/>
  <p:tag name="KSO_WM_TAG_VERSION" val="1.0"/>
  <p:tag name="KSO_WM_SLIDE_ID" val="basetag20163688_2"/>
  <p:tag name="KSO_WM_SLIDE_INDEX" val="2"/>
  <p:tag name="KSO_WM_SLIDE_ITEM_CNT" val="0"/>
  <p:tag name="KSO_WM_SLIDE_TYPE" val="text"/>
  <p:tag name="KSO_WM_BEAUTIFY_FLAG" val="#wm#"/>
</p:tagLst>
</file>

<file path=ppt/tags/tag7.xml><?xml version="1.0" encoding="utf-8"?>
<p:tagLst xmlns:p="http://schemas.openxmlformats.org/presentationml/2006/main">
  <p:tag name="KSO_WM_TEMPLATE_CATEGORY" val="basetag"/>
  <p:tag name="KSO_WM_TEMPLATE_INDEX" val="20163688"/>
  <p:tag name="KSO_WM_TAG_VERSION" val="1.0"/>
  <p:tag name="KSO_WM_SLIDE_ID" val="basetag20163688_3"/>
  <p:tag name="KSO_WM_SLIDE_INDEX" val="3"/>
  <p:tag name="KSO_WM_SLIDE_ITEM_CNT" val="0"/>
  <p:tag name="KSO_WM_SLIDE_TYPE" val="text"/>
  <p:tag name="KSO_WM_BEAUTIFY_FLAG" val="#wm#"/>
</p:tagLst>
</file>

<file path=ppt/tags/tag8.xml><?xml version="1.0" encoding="utf-8"?>
<p:tagLst xmlns:p="http://schemas.openxmlformats.org/presentationml/2006/main">
  <p:tag name="KSO_WM_TEMPLATE_CATEGORY" val="basetag"/>
  <p:tag name="KSO_WM_TEMPLATE_INDEX" val="20163688"/>
  <p:tag name="KSO_WM_TAG_VERSION" val="1.0"/>
  <p:tag name="KSO_WM_SLIDE_ID" val="basetag20163688_2"/>
  <p:tag name="KSO_WM_SLIDE_INDEX" val="2"/>
  <p:tag name="KSO_WM_SLIDE_ITEM_CNT" val="0"/>
  <p:tag name="KSO_WM_SLIDE_TYPE" val="text"/>
  <p:tag name="KSO_WM_BEAUTIFY_FLAG" val="#wm#"/>
</p:tagLst>
</file>

<file path=ppt/tags/tag9.xml><?xml version="1.0" encoding="utf-8"?>
<p:tagLst xmlns:p="http://schemas.openxmlformats.org/presentationml/2006/main">
  <p:tag name="KSO_WM_TEMPLATE_CATEGORY" val="basetag"/>
  <p:tag name="KSO_WM_TEMPLATE_INDEX" val="20163688"/>
  <p:tag name="KSO_WM_TAG_VERSION" val="1.0"/>
  <p:tag name="KSO_WM_SLIDE_ID" val="basetag20163688_2"/>
  <p:tag name="KSO_WM_SLIDE_INDEX" val="2"/>
  <p:tag name="KSO_WM_SLIDE_ITEM_CNT" val="0"/>
  <p:tag name="KSO_WM_SLIDE_TYPE" val="text"/>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3859</Words>
  <Application>WPS 演示</Application>
  <PresentationFormat>宽屏</PresentationFormat>
  <Paragraphs>248</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Calibri Light</vt:lpstr>
      <vt:lpstr>微软雅黑</vt:lpstr>
      <vt:lpstr>Calibri</vt:lpstr>
      <vt:lpstr>Open Sans Light</vt:lpstr>
      <vt:lpstr>黑体</vt:lpstr>
      <vt:lpstr>Arial Unicode MS</vt:lpstr>
      <vt:lpstr>Open Sans Light</vt:lpstr>
      <vt:lpstr>Calibri</vt:lpstr>
      <vt:lpstr>Arial</vt:lpstr>
      <vt:lpstr>RomanS</vt:lpstr>
      <vt:lpstr>2_Office 主题</vt:lpstr>
      <vt:lpstr>火车轮对的检测装置</vt:lpstr>
      <vt:lpstr>PowerPoint 演示文稿</vt:lpstr>
      <vt:lpstr>研究目的</vt:lpstr>
      <vt:lpstr>检索过程及评估</vt:lpstr>
      <vt:lpstr>检索过程及评估</vt:lpstr>
      <vt:lpstr>检索过程及评估</vt:lpstr>
      <vt:lpstr>检索过程及评估</vt:lpstr>
      <vt:lpstr>检索过程及评估</vt:lpstr>
      <vt:lpstr>检索过程及评估</vt:lpstr>
      <vt:lpstr>专利申请时间趋势图分析</vt:lpstr>
      <vt:lpstr>专利申请时间趋势图分析</vt:lpstr>
      <vt:lpstr>专利申请时间趋势图分析</vt:lpstr>
      <vt:lpstr>专利申请时间趋势图分析</vt:lpstr>
      <vt:lpstr>PowerPoint 演示文稿</vt:lpstr>
      <vt:lpstr>PowerPoint 演示文稿</vt:lpstr>
      <vt:lpstr>POWEPOINT TEMPLATE </vt:lpstr>
      <vt:lpstr>技术效果</vt:lpstr>
      <vt:lpstr>PowerPoint 演示文稿</vt:lpstr>
      <vt:lpstr>PowerPoint 演示文稿</vt:lpstr>
      <vt:lpstr>六、体会与感受</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YX</dc:creator>
  <cp:lastModifiedBy>Administrator</cp:lastModifiedBy>
  <cp:revision>12</cp:revision>
  <dcterms:created xsi:type="dcterms:W3CDTF">2017-08-17T08:01:00Z</dcterms:created>
  <dcterms:modified xsi:type="dcterms:W3CDTF">2017-08-18T02:14:52Z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